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2" r:id="rId4"/>
  </p:sldMasterIdLst>
  <p:notesMasterIdLst>
    <p:notesMasterId r:id="rId46"/>
  </p:notesMasterIdLst>
  <p:sldIdLst>
    <p:sldId id="31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20"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321" r:id="rId36"/>
    <p:sldId id="286" r:id="rId37"/>
    <p:sldId id="287" r:id="rId38"/>
    <p:sldId id="288" r:id="rId39"/>
    <p:sldId id="289" r:id="rId40"/>
    <p:sldId id="290" r:id="rId41"/>
    <p:sldId id="291" r:id="rId42"/>
    <p:sldId id="292" r:id="rId43"/>
    <p:sldId id="29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19FA2-8936-426B-BD5D-B841139522AA}" type="datetimeFigureOut">
              <a:rPr lang="en-US" smtClean="0"/>
              <a:t>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B2858-4737-45C3-A1A6-959B9BE21D56}" type="slidenum">
              <a:rPr lang="en-US" smtClean="0"/>
              <a:t>‹#›</a:t>
            </a:fld>
            <a:endParaRPr lang="en-US"/>
          </a:p>
        </p:txBody>
      </p:sp>
    </p:spTree>
    <p:extLst>
      <p:ext uri="{BB962C8B-B14F-4D97-AF65-F5344CB8AC3E}">
        <p14:creationId xmlns:p14="http://schemas.microsoft.com/office/powerpoint/2010/main" val="413402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304FD57-C0A4-4844-BDC1-ECB7C858D420}" type="slidenum">
              <a:rPr lang="en-US" altLang="zh-CN" smtClean="0">
                <a:solidFill>
                  <a:srgbClr val="000000"/>
                </a:solidFill>
              </a:rPr>
              <a:pPr eaLnBrk="1" hangingPunct="1"/>
              <a:t>1</a:t>
            </a:fld>
            <a:endParaRPr lang="en-US" altLang="zh-CN" smtClean="0">
              <a:solidFill>
                <a:srgbClr val="000000"/>
              </a:solidFill>
            </a:endParaRPr>
          </a:p>
        </p:txBody>
      </p:sp>
      <p:sp>
        <p:nvSpPr>
          <p:cNvPr id="532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532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fontAlgn="base" hangingPunct="1">
              <a:spcBef>
                <a:spcPct val="0"/>
              </a:spcBef>
              <a:spcAft>
                <a:spcPct val="0"/>
              </a:spcAft>
            </a:pPr>
            <a:fld id="{F08BE417-D5D8-4D51-A66A-8B35B0868965}" type="slidenum">
              <a:rPr lang="en-US" altLang="zh-CN" sz="1200">
                <a:solidFill>
                  <a:srgbClr val="000000"/>
                </a:solidFill>
                <a:latin typeface="Calibri" pitchFamily="34" charset="0"/>
                <a:cs typeface="Arial" charset="0"/>
              </a:rPr>
              <a:pPr algn="r" eaLnBrk="1" fontAlgn="base" hangingPunct="1">
                <a:spcBef>
                  <a:spcPct val="0"/>
                </a:spcBef>
                <a:spcAft>
                  <a:spcPct val="0"/>
                </a:spcAft>
              </a:pPr>
              <a:t>1</a:t>
            </a:fld>
            <a:endParaRPr lang="en-US" altLang="zh-CN" sz="1200">
              <a:solidFill>
                <a:srgbClr val="000000"/>
              </a:solidFill>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7D22543F-93DC-43AC-B411-418DC784F8EB}" type="slidenum">
              <a:rPr lang="en-US">
                <a:solidFill>
                  <a:prstClr val="black"/>
                </a:solidFill>
              </a:rPr>
              <a:pPr/>
              <a:t>10</a:t>
            </a:fld>
            <a:endParaRPr lang="en-US">
              <a:solidFill>
                <a:prstClr val="black"/>
              </a:solidFill>
            </a:endParaRPr>
          </a:p>
        </p:txBody>
      </p:sp>
      <p:sp>
        <p:nvSpPr>
          <p:cNvPr id="35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B62EF036-74CE-4551-AC3F-75E524431E71}" type="slidenum">
              <a:rPr lang="en-US">
                <a:solidFill>
                  <a:prstClr val="black"/>
                </a:solidFill>
              </a:rPr>
              <a:pPr/>
              <a:t>11</a:t>
            </a:fld>
            <a:endParaRPr lang="en-US">
              <a:solidFill>
                <a:prstClr val="black"/>
              </a:solidFill>
            </a:endParaRPr>
          </a:p>
        </p:txBody>
      </p:sp>
      <p:sp>
        <p:nvSpPr>
          <p:cNvPr id="378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FAF4EB44-0704-4384-85BD-EA1F205CAA98}" type="slidenum">
              <a:rPr lang="en-US">
                <a:solidFill>
                  <a:prstClr val="black"/>
                </a:solidFill>
              </a:rPr>
              <a:pPr/>
              <a:t>12</a:t>
            </a:fld>
            <a:endParaRPr lang="en-US">
              <a:solidFill>
                <a:prstClr val="black"/>
              </a:solidFill>
            </a:endParaRPr>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D81FF1D7-520F-4F12-9E95-EBBE55E8ED42}" type="slidenum">
              <a:rPr lang="en-US">
                <a:solidFill>
                  <a:prstClr val="black"/>
                </a:solidFill>
              </a:rPr>
              <a:pPr/>
              <a:t>13</a:t>
            </a:fld>
            <a:endParaRPr lang="en-US">
              <a:solidFill>
                <a:prstClr val="black"/>
              </a:solidFill>
            </a:endParaRPr>
          </a:p>
        </p:txBody>
      </p:sp>
      <p:sp>
        <p:nvSpPr>
          <p:cNvPr id="419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2481F0C9-5506-4BE2-A694-FE4332DCB37D}" type="slidenum">
              <a:rPr lang="en-US">
                <a:solidFill>
                  <a:prstClr val="black"/>
                </a:solidFill>
              </a:rPr>
              <a:pPr/>
              <a:t>14</a:t>
            </a:fld>
            <a:endParaRPr lang="en-US">
              <a:solidFill>
                <a:prstClr val="black"/>
              </a:solidFill>
            </a:endParaRPr>
          </a:p>
        </p:txBody>
      </p:sp>
      <p:sp>
        <p:nvSpPr>
          <p:cNvPr id="440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A9A7C52A-FAAB-4FBE-B6D5-E39E3FF99D7E}" type="slidenum">
              <a:rPr lang="en-US">
                <a:solidFill>
                  <a:prstClr val="black"/>
                </a:solidFill>
              </a:rPr>
              <a:pPr/>
              <a:t>15</a:t>
            </a:fld>
            <a:endParaRPr lang="en-US">
              <a:solidFill>
                <a:prstClr val="black"/>
              </a:solidFill>
            </a:endParaRPr>
          </a:p>
        </p:txBody>
      </p:sp>
      <p:sp>
        <p:nvSpPr>
          <p:cNvPr id="460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CD518845-FF3E-4E02-9EA0-2BA8939706F4}" type="slidenum">
              <a:rPr lang="en-US">
                <a:solidFill>
                  <a:prstClr val="black"/>
                </a:solidFill>
              </a:rPr>
              <a:pPr/>
              <a:t>16</a:t>
            </a:fld>
            <a:endParaRPr lang="en-US">
              <a:solidFill>
                <a:prstClr val="black"/>
              </a:solidFill>
            </a:endParaRPr>
          </a:p>
        </p:txBody>
      </p:sp>
      <p:sp>
        <p:nvSpPr>
          <p:cNvPr id="481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5DD58F09-72B0-4913-A87D-6D17438ED832}" type="slidenum">
              <a:rPr lang="en-US">
                <a:solidFill>
                  <a:prstClr val="black"/>
                </a:solidFill>
              </a:rPr>
              <a:pPr/>
              <a:t>17</a:t>
            </a:fld>
            <a:endParaRPr lang="en-US">
              <a:solidFill>
                <a:prstClr val="black"/>
              </a:solidFill>
            </a:endParaRPr>
          </a:p>
        </p:txBody>
      </p:sp>
      <p:sp>
        <p:nvSpPr>
          <p:cNvPr id="501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B9F6E174-2804-4386-9883-DC6EE63849B1}" type="slidenum">
              <a:rPr lang="en-US">
                <a:solidFill>
                  <a:prstClr val="black"/>
                </a:solidFill>
              </a:rPr>
              <a:pPr/>
              <a:t>18</a:t>
            </a:fld>
            <a:endParaRPr lang="en-US">
              <a:solidFill>
                <a:prstClr val="black"/>
              </a:solidFill>
            </a:endParaRPr>
          </a:p>
        </p:txBody>
      </p:sp>
      <p:sp>
        <p:nvSpPr>
          <p:cNvPr id="52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304FD57-C0A4-4844-BDC1-ECB7C858D420}" type="slidenum">
              <a:rPr lang="en-US" altLang="zh-CN" smtClean="0">
                <a:solidFill>
                  <a:srgbClr val="000000"/>
                </a:solidFill>
              </a:rPr>
              <a:pPr eaLnBrk="1" hangingPunct="1"/>
              <a:t>19</a:t>
            </a:fld>
            <a:endParaRPr lang="en-US" altLang="zh-CN" smtClean="0">
              <a:solidFill>
                <a:srgbClr val="000000"/>
              </a:solidFill>
            </a:endParaRPr>
          </a:p>
        </p:txBody>
      </p:sp>
      <p:sp>
        <p:nvSpPr>
          <p:cNvPr id="532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532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fontAlgn="base" hangingPunct="1">
              <a:spcBef>
                <a:spcPct val="0"/>
              </a:spcBef>
              <a:spcAft>
                <a:spcPct val="0"/>
              </a:spcAft>
            </a:pPr>
            <a:fld id="{F08BE417-D5D8-4D51-A66A-8B35B0868965}" type="slidenum">
              <a:rPr lang="en-US" altLang="zh-CN" sz="1200">
                <a:solidFill>
                  <a:srgbClr val="000000"/>
                </a:solidFill>
                <a:latin typeface="Calibri" pitchFamily="34" charset="0"/>
                <a:cs typeface="Arial" charset="0"/>
              </a:rPr>
              <a:pPr algn="r" eaLnBrk="1" fontAlgn="base" hangingPunct="1">
                <a:spcBef>
                  <a:spcPct val="0"/>
                </a:spcBef>
                <a:spcAft>
                  <a:spcPct val="0"/>
                </a:spcAft>
              </a:pPr>
              <a:t>19</a:t>
            </a:fld>
            <a:endParaRPr lang="en-US" altLang="zh-CN" sz="1200">
              <a:solidFill>
                <a:srgbClr val="000000"/>
              </a:solidFill>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B8E439E5-E3ED-4439-BE63-1CDDD5D60C8A}" type="slidenum">
              <a:rPr lang="en-US">
                <a:solidFill>
                  <a:prstClr val="black"/>
                </a:solidFill>
              </a:rPr>
              <a:pPr/>
              <a:t>2</a:t>
            </a:fld>
            <a:endParaRPr lang="en-US">
              <a:solidFill>
                <a:prstClr val="black"/>
              </a:solidFill>
            </a:endParaRPr>
          </a:p>
        </p:txBody>
      </p:sp>
      <p:sp>
        <p:nvSpPr>
          <p:cNvPr id="194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304FD57-C0A4-4844-BDC1-ECB7C858D420}" type="slidenum">
              <a:rPr lang="en-US" altLang="zh-CN" smtClean="0">
                <a:solidFill>
                  <a:srgbClr val="000000"/>
                </a:solidFill>
              </a:rPr>
              <a:pPr eaLnBrk="1" hangingPunct="1"/>
              <a:t>32</a:t>
            </a:fld>
            <a:endParaRPr lang="en-US" altLang="zh-CN" smtClean="0">
              <a:solidFill>
                <a:srgbClr val="000000"/>
              </a:solidFill>
            </a:endParaRPr>
          </a:p>
        </p:txBody>
      </p:sp>
      <p:sp>
        <p:nvSpPr>
          <p:cNvPr id="532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532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fontAlgn="base" hangingPunct="1">
              <a:spcBef>
                <a:spcPct val="0"/>
              </a:spcBef>
              <a:spcAft>
                <a:spcPct val="0"/>
              </a:spcAft>
            </a:pPr>
            <a:fld id="{F08BE417-D5D8-4D51-A66A-8B35B0868965}" type="slidenum">
              <a:rPr lang="en-US" altLang="zh-CN" sz="1200">
                <a:solidFill>
                  <a:srgbClr val="000000"/>
                </a:solidFill>
                <a:latin typeface="Calibri" pitchFamily="34" charset="0"/>
                <a:cs typeface="Arial" charset="0"/>
              </a:rPr>
              <a:pPr algn="r" eaLnBrk="1" fontAlgn="base" hangingPunct="1">
                <a:spcBef>
                  <a:spcPct val="0"/>
                </a:spcBef>
                <a:spcAft>
                  <a:spcPct val="0"/>
                </a:spcAft>
              </a:pPr>
              <a:t>32</a:t>
            </a:fld>
            <a:endParaRPr lang="en-US" altLang="zh-CN" sz="1200">
              <a:solidFill>
                <a:srgbClr val="000000"/>
              </a:solidFill>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382E80F3-B7B3-4314-8D0F-C7E66AE31C31}" type="slidenum">
              <a:rPr lang="en-US">
                <a:solidFill>
                  <a:prstClr val="black"/>
                </a:solidFill>
              </a:rPr>
              <a:pPr/>
              <a:t>3</a:t>
            </a:fld>
            <a:endParaRPr lang="en-US">
              <a:solidFill>
                <a:prstClr val="black"/>
              </a:solidFill>
            </a:endParaRPr>
          </a:p>
        </p:txBody>
      </p:sp>
      <p:sp>
        <p:nvSpPr>
          <p:cNvPr id="215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E426897C-213E-4791-8A42-38EA0D675B43}" type="slidenum">
              <a:rPr lang="en-US">
                <a:solidFill>
                  <a:prstClr val="black"/>
                </a:solidFill>
              </a:rPr>
              <a:pPr/>
              <a:t>4</a:t>
            </a:fld>
            <a:endParaRPr lang="en-US">
              <a:solidFill>
                <a:prstClr val="black"/>
              </a:solidFill>
            </a:endParaRPr>
          </a:p>
        </p:txBody>
      </p:sp>
      <p:sp>
        <p:nvSpPr>
          <p:cNvPr id="235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9E3A5ED8-AA4B-498C-BD7C-52586393C63D}" type="slidenum">
              <a:rPr lang="en-US">
                <a:solidFill>
                  <a:prstClr val="black"/>
                </a:solidFill>
              </a:rPr>
              <a:pPr/>
              <a:t>5</a:t>
            </a:fld>
            <a:endParaRPr lang="en-US">
              <a:solidFill>
                <a:prstClr val="black"/>
              </a:solidFill>
            </a:endParaRPr>
          </a:p>
        </p:txBody>
      </p:sp>
      <p:sp>
        <p:nvSpPr>
          <p:cNvPr id="256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FF4B7BE1-5542-4F35-9535-7DAC5A2A9C90}" type="slidenum">
              <a:rPr lang="en-US">
                <a:solidFill>
                  <a:prstClr val="black"/>
                </a:solidFill>
              </a:rPr>
              <a:pPr/>
              <a:t>6</a:t>
            </a:fld>
            <a:endParaRPr lang="en-US">
              <a:solidFill>
                <a:prstClr val="black"/>
              </a:solidFill>
            </a:endParaRPr>
          </a:p>
        </p:txBody>
      </p:sp>
      <p:sp>
        <p:nvSpPr>
          <p:cNvPr id="276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14911A33-90D2-4823-BEF4-308E8435A6D9}" type="slidenum">
              <a:rPr lang="en-US">
                <a:solidFill>
                  <a:prstClr val="black"/>
                </a:solidFill>
              </a:rPr>
              <a:pPr/>
              <a:t>7</a:t>
            </a:fld>
            <a:endParaRPr lang="en-US">
              <a:solidFill>
                <a:prstClr val="black"/>
              </a:solidFill>
            </a:endParaRPr>
          </a:p>
        </p:txBody>
      </p:sp>
      <p:sp>
        <p:nvSpPr>
          <p:cNvPr id="296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3B7F8448-4900-4830-BC25-D520AB14D3B3}" type="slidenum">
              <a:rPr lang="en-US">
                <a:solidFill>
                  <a:prstClr val="black"/>
                </a:solidFill>
              </a:rPr>
              <a:pPr/>
              <a:t>8</a:t>
            </a:fld>
            <a:endParaRPr lang="en-US">
              <a:solidFill>
                <a:prstClr val="black"/>
              </a:solidFill>
            </a:endParaRPr>
          </a:p>
        </p:txBody>
      </p:sp>
      <p:sp>
        <p:nvSpPr>
          <p:cNvPr id="317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fld id="{99121E23-E724-4549-8CDA-61B2D6E9F0F5}" type="slidenum">
              <a:rPr lang="en-US">
                <a:solidFill>
                  <a:prstClr val="black"/>
                </a:solidFill>
              </a:rPr>
              <a:pPr/>
              <a:t>9</a:t>
            </a:fld>
            <a:endParaRPr lang="en-US">
              <a:solidFill>
                <a:prstClr val="black"/>
              </a:solidFill>
            </a:endParaRPr>
          </a:p>
        </p:txBody>
      </p:sp>
      <p:sp>
        <p:nvSpPr>
          <p:cNvPr id="337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0CEE772-0662-4E12-8E49-CAEFC0C936F7}" type="datetime1">
              <a:rPr lang="en-US"/>
              <a:pPr/>
              <a:t>2/26/2013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C460FB-2A8B-453D-A65C-E1E9ED6F85AD}" type="slidenum">
              <a:rPr lang="en-US"/>
              <a:pPr/>
              <a:t>‹#›</a:t>
            </a:fld>
            <a:endParaRPr lang="en-US"/>
          </a:p>
        </p:txBody>
      </p:sp>
    </p:spTree>
    <p:extLst>
      <p:ext uri="{BB962C8B-B14F-4D97-AF65-F5344CB8AC3E}">
        <p14:creationId xmlns:p14="http://schemas.microsoft.com/office/powerpoint/2010/main" val="338474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45CD5B-EA33-4782-BF6D-FC4D4AE1F9FB}" type="datetime1">
              <a:rPr lang="en-US"/>
              <a:pPr/>
              <a:t>2/26/2013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1B1C89-4368-415B-95DB-7D56CDA43BD4}" type="slidenum">
              <a:rPr lang="en-US"/>
              <a:pPr/>
              <a:t>‹#›</a:t>
            </a:fld>
            <a:endParaRPr lang="en-US"/>
          </a:p>
        </p:txBody>
      </p:sp>
    </p:spTree>
    <p:extLst>
      <p:ext uri="{BB962C8B-B14F-4D97-AF65-F5344CB8AC3E}">
        <p14:creationId xmlns:p14="http://schemas.microsoft.com/office/powerpoint/2010/main" val="361731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9178F3-0E30-438C-A3A2-B91FD89C885B}" type="datetime1">
              <a:rPr lang="en-US"/>
              <a:pPr/>
              <a:t>2/26/2013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E3290A-8D09-42D5-AFE5-351E8EFCC7ED}" type="slidenum">
              <a:rPr lang="en-US"/>
              <a:pPr/>
              <a:t>‹#›</a:t>
            </a:fld>
            <a:endParaRPr lang="en-US"/>
          </a:p>
        </p:txBody>
      </p:sp>
    </p:spTree>
    <p:extLst>
      <p:ext uri="{BB962C8B-B14F-4D97-AF65-F5344CB8AC3E}">
        <p14:creationId xmlns:p14="http://schemas.microsoft.com/office/powerpoint/2010/main" val="48790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28800"/>
            <a:ext cx="3771900" cy="36576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28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828800"/>
            <a:ext cx="3771900" cy="3657600"/>
          </a:xfrm>
        </p:spPr>
        <p:txBody>
          <a:bodyPr rtlCol="0">
            <a:normAutofit/>
          </a:bodyPr>
          <a:lstStyle/>
          <a:p>
            <a:pPr lvl="0"/>
            <a:endParaRPr lang="en-US" noProof="0" smtClean="0"/>
          </a:p>
        </p:txBody>
      </p:sp>
    </p:spTree>
    <p:extLst>
      <p:ext uri="{BB962C8B-B14F-4D97-AF65-F5344CB8AC3E}">
        <p14:creationId xmlns:p14="http://schemas.microsoft.com/office/powerpoint/2010/main" val="375844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05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6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6755" name="Group 915"/>
          <p:cNvGrpSpPr>
            <a:grpSpLocks/>
          </p:cNvGrpSpPr>
          <p:nvPr/>
        </p:nvGrpSpPr>
        <p:grpSpPr bwMode="auto">
          <a:xfrm>
            <a:off x="0" y="0"/>
            <a:ext cx="9144000" cy="6858000"/>
            <a:chOff x="0" y="0"/>
            <a:chExt cx="5760" cy="4320"/>
          </a:xfrm>
        </p:grpSpPr>
        <p:grpSp>
          <p:nvGrpSpPr>
            <p:cNvPr id="36754" name="Group 914"/>
            <p:cNvGrpSpPr>
              <a:grpSpLocks/>
            </p:cNvGrpSpPr>
            <p:nvPr userDrawn="1"/>
          </p:nvGrpSpPr>
          <p:grpSpPr bwMode="auto">
            <a:xfrm>
              <a:off x="0" y="0"/>
              <a:ext cx="5760" cy="4320"/>
              <a:chOff x="0" y="0"/>
              <a:chExt cx="5760" cy="4320"/>
            </a:xfrm>
          </p:grpSpPr>
          <p:sp>
            <p:nvSpPr>
              <p:cNvPr id="35842" name="Rectangle 2"/>
              <p:cNvSpPr>
                <a:spLocks noChangeArrowheads="1"/>
              </p:cNvSpPr>
              <p:nvPr userDrawn="1"/>
            </p:nvSpPr>
            <p:spPr bwMode="ltGray">
              <a:xfrm>
                <a:off x="0" y="1248"/>
                <a:ext cx="5760" cy="110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5844" name="Rectangle 4"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36744" name="Rectangle 904"/>
            <p:cNvSpPr>
              <a:spLocks noChangeArrowheads="1"/>
            </p:cNvSpPr>
            <p:nvPr/>
          </p:nvSpPr>
          <p:spPr bwMode="white">
            <a:xfrm>
              <a:off x="816" y="2592"/>
              <a:ext cx="701" cy="172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nvGrpSpPr>
          <p:cNvPr id="36752" name="Group 912"/>
          <p:cNvGrpSpPr>
            <a:grpSpLocks/>
          </p:cNvGrpSpPr>
          <p:nvPr/>
        </p:nvGrpSpPr>
        <p:grpSpPr bwMode="auto">
          <a:xfrm>
            <a:off x="0" y="1371600"/>
            <a:ext cx="8405813" cy="1246188"/>
            <a:chOff x="0" y="864"/>
            <a:chExt cx="5295" cy="785"/>
          </a:xfrm>
        </p:grpSpPr>
        <p:sp>
          <p:nvSpPr>
            <p:cNvPr id="36732" name="Freeform 89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33" name="Freeform 89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36734" name="Group 894"/>
            <p:cNvGrpSpPr>
              <a:grpSpLocks/>
            </p:cNvGrpSpPr>
            <p:nvPr userDrawn="1"/>
          </p:nvGrpSpPr>
          <p:grpSpPr bwMode="auto">
            <a:xfrm>
              <a:off x="1008" y="1248"/>
              <a:ext cx="288" cy="288"/>
              <a:chOff x="1033" y="326"/>
              <a:chExt cx="192" cy="192"/>
            </a:xfrm>
          </p:grpSpPr>
          <p:sp>
            <p:nvSpPr>
              <p:cNvPr id="36735"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36"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37"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38"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39"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40"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41"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42"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6743"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sp>
        <p:nvSpPr>
          <p:cNvPr id="36745" name="Rectangle 905"/>
          <p:cNvSpPr>
            <a:spLocks noGrp="1" noChangeArrowheads="1"/>
          </p:cNvSpPr>
          <p:nvPr>
            <p:ph type="ctrTitle"/>
          </p:nvPr>
        </p:nvSpPr>
        <p:spPr>
          <a:xfrm>
            <a:off x="1828800" y="2133600"/>
            <a:ext cx="7315200" cy="1600200"/>
          </a:xfrm>
        </p:spPr>
        <p:txBody>
          <a:bodyPr/>
          <a:lstStyle>
            <a:lvl1pPr algn="l">
              <a:defRPr/>
            </a:lvl1pPr>
          </a:lstStyle>
          <a:p>
            <a:pPr lvl="0"/>
            <a:r>
              <a:rPr lang="en-US" noProof="0" smtClean="0"/>
              <a:t>Click to edit Master title style</a:t>
            </a:r>
          </a:p>
        </p:txBody>
      </p:sp>
      <p:sp>
        <p:nvSpPr>
          <p:cNvPr id="36746" name="Rectangle 906"/>
          <p:cNvSpPr>
            <a:spLocks noGrp="1" noChangeArrowheads="1"/>
          </p:cNvSpPr>
          <p:nvPr>
            <p:ph type="subTitle" idx="1"/>
          </p:nvPr>
        </p:nvSpPr>
        <p:spPr>
          <a:xfrm>
            <a:off x="1371600" y="4267200"/>
            <a:ext cx="6400800" cy="1752600"/>
          </a:xfrm>
        </p:spPr>
        <p:txBody>
          <a:bodyPr/>
          <a:lstStyle>
            <a:lvl1pPr marL="0" indent="0">
              <a:buFontTx/>
              <a:buNone/>
              <a:defRPr/>
            </a:lvl1pPr>
          </a:lstStyle>
          <a:p>
            <a:pPr lvl="0"/>
            <a:r>
              <a:rPr lang="en-US" noProof="0" smtClean="0"/>
              <a:t>Click to edit Master subtitle style</a:t>
            </a:r>
          </a:p>
        </p:txBody>
      </p:sp>
      <p:sp>
        <p:nvSpPr>
          <p:cNvPr id="36747" name="Rectangle 907"/>
          <p:cNvSpPr>
            <a:spLocks noGrp="1" noChangeArrowheads="1"/>
          </p:cNvSpPr>
          <p:nvPr>
            <p:ph type="dt" sz="half" idx="2"/>
          </p:nvPr>
        </p:nvSpPr>
        <p:spPr>
          <a:xfrm>
            <a:off x="1371600" y="6248400"/>
            <a:ext cx="1905000" cy="457200"/>
          </a:xfrm>
        </p:spPr>
        <p:txBody>
          <a:bodyPr/>
          <a:lstStyle>
            <a:lvl1pPr>
              <a:defRPr/>
            </a:lvl1pPr>
          </a:lstStyle>
          <a:p>
            <a:endParaRPr lang="en-US">
              <a:solidFill>
                <a:srgbClr val="000000"/>
              </a:solidFill>
            </a:endParaRPr>
          </a:p>
        </p:txBody>
      </p:sp>
      <p:sp>
        <p:nvSpPr>
          <p:cNvPr id="36748" name="Rectangle 908"/>
          <p:cNvSpPr>
            <a:spLocks noGrp="1" noChangeArrowheads="1"/>
          </p:cNvSpPr>
          <p:nvPr>
            <p:ph type="ftr" sz="quarter" idx="3"/>
          </p:nvPr>
        </p:nvSpPr>
        <p:spPr>
          <a:xfrm>
            <a:off x="3733800" y="6248400"/>
            <a:ext cx="2895600" cy="457200"/>
          </a:xfrm>
        </p:spPr>
        <p:txBody>
          <a:bodyPr/>
          <a:lstStyle>
            <a:lvl1pPr>
              <a:defRPr/>
            </a:lvl1pPr>
          </a:lstStyle>
          <a:p>
            <a:endParaRPr lang="en-US">
              <a:solidFill>
                <a:srgbClr val="000000"/>
              </a:solidFill>
            </a:endParaRPr>
          </a:p>
        </p:txBody>
      </p:sp>
      <p:sp>
        <p:nvSpPr>
          <p:cNvPr id="36749" name="Rectangle 909"/>
          <p:cNvSpPr>
            <a:spLocks noGrp="1" noChangeArrowheads="1"/>
          </p:cNvSpPr>
          <p:nvPr>
            <p:ph type="sldNum" sz="quarter" idx="4"/>
          </p:nvPr>
        </p:nvSpPr>
        <p:spPr>
          <a:xfrm>
            <a:off x="7086600" y="6248400"/>
            <a:ext cx="1905000" cy="457200"/>
          </a:xfrm>
        </p:spPr>
        <p:txBody>
          <a:bodyPr/>
          <a:lstStyle>
            <a:lvl1pPr>
              <a:defRPr/>
            </a:lvl1pPr>
          </a:lstStyle>
          <a:p>
            <a:fld id="{811A3B6D-327D-4DD3-8A40-DD3597123D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431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6752"/>
                                        </p:tgtEl>
                                        <p:attrNameLst>
                                          <p:attrName>style.visibility</p:attrName>
                                        </p:attrNameLst>
                                      </p:cBhvr>
                                      <p:to>
                                        <p:strVal val="visible"/>
                                      </p:to>
                                    </p:set>
                                    <p:animEffect transition="in" filter="wipe(right)">
                                      <p:cBhvr>
                                        <p:cTn id="7" dur="500"/>
                                        <p:tgtEl>
                                          <p:spTgt spid="36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C9BAC4-2CEA-4FC1-B86A-E84FE04C85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862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7B8AF-1E31-43F8-AFCA-05C1FC45C0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764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77CCD3-2054-43D0-B2A7-DBED47EB93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075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2DBB25-DEBD-4C9C-AFAE-266286B8C2E6}" type="datetime1">
              <a:rPr lang="en-US"/>
              <a:pPr/>
              <a:t>2/26/2013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3EEC6-FE09-4CF8-8016-E0B68D03EC4B}" type="slidenum">
              <a:rPr lang="en-US"/>
              <a:pPr/>
              <a:t>‹#›</a:t>
            </a:fld>
            <a:endParaRPr lang="en-US"/>
          </a:p>
        </p:txBody>
      </p:sp>
    </p:spTree>
    <p:extLst>
      <p:ext uri="{BB962C8B-B14F-4D97-AF65-F5344CB8AC3E}">
        <p14:creationId xmlns:p14="http://schemas.microsoft.com/office/powerpoint/2010/main" val="98005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FE72030-741D-4AC2-BA59-71EA53A01C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7211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58919AB-AC53-47BF-9A7F-F7BC84B8BB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7326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4E3CAF-3F70-476C-8864-08CCCF3A0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906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AB7FED-32F8-4B4F-B7D0-84ACD2A2CE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3208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C7E0F5-8F60-488E-B261-E0DA478F63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7473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04D73D-7CA7-4025-ACC6-AFECC02DB5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754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95892-3AB3-4095-BB0E-DFFA577483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449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762000" y="304800"/>
            <a:ext cx="8077200" cy="6324600"/>
            <a:chOff x="480" y="192"/>
            <a:chExt cx="5088" cy="3984"/>
          </a:xfrm>
        </p:grpSpPr>
        <p:sp>
          <p:nvSpPr>
            <p:cNvPr id="4099" name="AutoShape 3"/>
            <p:cNvSpPr>
              <a:spLocks noChangeArrowheads="1"/>
            </p:cNvSpPr>
            <p:nvPr/>
          </p:nvSpPr>
          <p:spPr bwMode="auto">
            <a:xfrm>
              <a:off x="480" y="192"/>
              <a:ext cx="5088" cy="3984"/>
            </a:xfrm>
            <a:prstGeom prst="roundRect">
              <a:avLst>
                <a:gd name="adj" fmla="val 2699"/>
              </a:avLst>
            </a:prstGeom>
            <a:solidFill>
              <a:schemeClr val="accent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0" name="AutoShape 4"/>
            <p:cNvSpPr>
              <a:spLocks/>
            </p:cNvSpPr>
            <p:nvPr/>
          </p:nvSpPr>
          <p:spPr bwMode="auto">
            <a:xfrm rot="5400000" flipV="1">
              <a:off x="2976" y="-2304"/>
              <a:ext cx="96" cy="5088"/>
            </a:xfrm>
            <a:prstGeom prst="leftBracket">
              <a:avLst>
                <a:gd name="adj" fmla="val 73856"/>
              </a:avLst>
            </a:prstGeom>
            <a:gradFill rotWithShape="0">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1" name="AutoShape 5"/>
            <p:cNvSpPr>
              <a:spLocks noChangeArrowheads="1"/>
            </p:cNvSpPr>
            <p:nvPr/>
          </p:nvSpPr>
          <p:spPr bwMode="auto">
            <a:xfrm rot="16200000">
              <a:off x="-1368" y="2136"/>
              <a:ext cx="3744" cy="48"/>
            </a:xfrm>
            <a:custGeom>
              <a:avLst/>
              <a:gdLst>
                <a:gd name="G0" fmla="+- 7006 0 0"/>
                <a:gd name="G1" fmla="+- 21600 0 7006"/>
                <a:gd name="G2" fmla="*/ 7006 1 2"/>
                <a:gd name="G3" fmla="+- 21600 0 G2"/>
                <a:gd name="G4" fmla="+/ 7006 21600 2"/>
                <a:gd name="G5" fmla="+/ G1 0 2"/>
                <a:gd name="G6" fmla="*/ 21600 21600 7006"/>
                <a:gd name="G7" fmla="*/ G6 1 2"/>
                <a:gd name="G8" fmla="+- 21600 0 G7"/>
                <a:gd name="G9" fmla="*/ 21600 1 2"/>
                <a:gd name="G10" fmla="+- 7006 0 G9"/>
                <a:gd name="G11" fmla="?: G10 G8 0"/>
                <a:gd name="G12" fmla="?: G10 G7 21600"/>
                <a:gd name="T0" fmla="*/ 18097 w 21600"/>
                <a:gd name="T1" fmla="*/ 10800 h 21600"/>
                <a:gd name="T2" fmla="*/ 10800 w 21600"/>
                <a:gd name="T3" fmla="*/ 21600 h 21600"/>
                <a:gd name="T4" fmla="*/ 3503 w 21600"/>
                <a:gd name="T5" fmla="*/ 10800 h 21600"/>
                <a:gd name="T6" fmla="*/ 10800 w 21600"/>
                <a:gd name="T7" fmla="*/ 0 h 21600"/>
                <a:gd name="T8" fmla="*/ 5303 w 21600"/>
                <a:gd name="T9" fmla="*/ 5303 h 21600"/>
                <a:gd name="T10" fmla="*/ 16297 w 21600"/>
                <a:gd name="T11" fmla="*/ 16297 h 21600"/>
              </a:gdLst>
              <a:ahLst/>
              <a:cxnLst>
                <a:cxn ang="0">
                  <a:pos x="T0" y="T1"/>
                </a:cxn>
                <a:cxn ang="0">
                  <a:pos x="T2" y="T3"/>
                </a:cxn>
                <a:cxn ang="0">
                  <a:pos x="T4" y="T5"/>
                </a:cxn>
                <a:cxn ang="0">
                  <a:pos x="T6" y="T7"/>
                </a:cxn>
              </a:cxnLst>
              <a:rect l="T8" t="T9" r="T10" b="T11"/>
              <a:pathLst>
                <a:path w="21600" h="21600">
                  <a:moveTo>
                    <a:pt x="0" y="0"/>
                  </a:moveTo>
                  <a:lnTo>
                    <a:pt x="7006" y="21600"/>
                  </a:lnTo>
                  <a:lnTo>
                    <a:pt x="14594" y="21600"/>
                  </a:lnTo>
                  <a:lnTo>
                    <a:pt x="21600" y="0"/>
                  </a:lnTo>
                  <a:close/>
                </a:path>
              </a:pathLst>
            </a:custGeom>
            <a:gradFill rotWithShape="0">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2" name="AutoShape 6"/>
            <p:cNvSpPr>
              <a:spLocks noChangeArrowheads="1"/>
            </p:cNvSpPr>
            <p:nvPr/>
          </p:nvSpPr>
          <p:spPr bwMode="auto">
            <a:xfrm rot="5400000" flipH="1">
              <a:off x="3720" y="2136"/>
              <a:ext cx="3648" cy="48"/>
            </a:xfrm>
            <a:custGeom>
              <a:avLst/>
              <a:gdLst>
                <a:gd name="G0" fmla="+- 7006 0 0"/>
                <a:gd name="G1" fmla="+- 21600 0 7006"/>
                <a:gd name="G2" fmla="*/ 7006 1 2"/>
                <a:gd name="G3" fmla="+- 21600 0 G2"/>
                <a:gd name="G4" fmla="+/ 7006 21600 2"/>
                <a:gd name="G5" fmla="+/ G1 0 2"/>
                <a:gd name="G6" fmla="*/ 21600 21600 7006"/>
                <a:gd name="G7" fmla="*/ G6 1 2"/>
                <a:gd name="G8" fmla="+- 21600 0 G7"/>
                <a:gd name="G9" fmla="*/ 21600 1 2"/>
                <a:gd name="G10" fmla="+- 7006 0 G9"/>
                <a:gd name="G11" fmla="?: G10 G8 0"/>
                <a:gd name="G12" fmla="?: G10 G7 21600"/>
                <a:gd name="T0" fmla="*/ 18097 w 21600"/>
                <a:gd name="T1" fmla="*/ 10800 h 21600"/>
                <a:gd name="T2" fmla="*/ 10800 w 21600"/>
                <a:gd name="T3" fmla="*/ 21600 h 21600"/>
                <a:gd name="T4" fmla="*/ 3503 w 21600"/>
                <a:gd name="T5" fmla="*/ 10800 h 21600"/>
                <a:gd name="T6" fmla="*/ 10800 w 21600"/>
                <a:gd name="T7" fmla="*/ 0 h 21600"/>
                <a:gd name="T8" fmla="*/ 5303 w 21600"/>
                <a:gd name="T9" fmla="*/ 5303 h 21600"/>
                <a:gd name="T10" fmla="*/ 16297 w 21600"/>
                <a:gd name="T11" fmla="*/ 16297 h 21600"/>
              </a:gdLst>
              <a:ahLst/>
              <a:cxnLst>
                <a:cxn ang="0">
                  <a:pos x="T0" y="T1"/>
                </a:cxn>
                <a:cxn ang="0">
                  <a:pos x="T2" y="T3"/>
                </a:cxn>
                <a:cxn ang="0">
                  <a:pos x="T4" y="T5"/>
                </a:cxn>
                <a:cxn ang="0">
                  <a:pos x="T6" y="T7"/>
                </a:cxn>
              </a:cxnLst>
              <a:rect l="T8" t="T9" r="T10" b="T11"/>
              <a:pathLst>
                <a:path w="21600" h="21600">
                  <a:moveTo>
                    <a:pt x="0" y="0"/>
                  </a:moveTo>
                  <a:lnTo>
                    <a:pt x="7006" y="21600"/>
                  </a:lnTo>
                  <a:lnTo>
                    <a:pt x="14594" y="21600"/>
                  </a:lnTo>
                  <a:lnTo>
                    <a:pt x="21600" y="0"/>
                  </a:lnTo>
                  <a:close/>
                </a:path>
              </a:pathLst>
            </a:custGeom>
            <a:gradFill rotWithShape="0">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103" name="AutoShape 7"/>
          <p:cNvSpPr>
            <a:spLocks noChangeAspect="1" noChangeArrowheads="1" noTextEdit="1"/>
          </p:cNvSpPr>
          <p:nvPr/>
        </p:nvSpPr>
        <p:spPr bwMode="auto">
          <a:xfrm>
            <a:off x="2128838" y="2738438"/>
            <a:ext cx="24606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4104" name="Group 8"/>
          <p:cNvGrpSpPr>
            <a:grpSpLocks/>
          </p:cNvGrpSpPr>
          <p:nvPr/>
        </p:nvGrpSpPr>
        <p:grpSpPr bwMode="auto">
          <a:xfrm>
            <a:off x="0" y="152400"/>
            <a:ext cx="304800" cy="685800"/>
            <a:chOff x="0" y="96"/>
            <a:chExt cx="192" cy="432"/>
          </a:xfrm>
        </p:grpSpPr>
        <p:sp>
          <p:nvSpPr>
            <p:cNvPr id="4105" name="AutoShape 9"/>
            <p:cNvSpPr>
              <a:spLocks noChangeArrowheads="1"/>
            </p:cNvSpPr>
            <p:nvPr/>
          </p:nvSpPr>
          <p:spPr bwMode="auto">
            <a:xfrm>
              <a:off x="0" y="96"/>
              <a:ext cx="192" cy="432"/>
            </a:xfrm>
            <a:prstGeom prst="flowChartDelay">
              <a:avLst/>
            </a:prstGeom>
            <a:gradFill rotWithShape="1">
              <a:gsLst>
                <a:gs pos="0">
                  <a:schemeClr val="bg2">
                    <a:gamma/>
                    <a:tint val="33725"/>
                    <a:invGamma/>
                  </a:schemeClr>
                </a:gs>
                <a:gs pos="100000">
                  <a:schemeClr val="bg2"/>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6" name="AutoShape 10"/>
            <p:cNvSpPr>
              <a:spLocks noChangeArrowheads="1"/>
            </p:cNvSpPr>
            <p:nvPr/>
          </p:nvSpPr>
          <p:spPr bwMode="auto">
            <a:xfrm>
              <a:off x="0" y="120"/>
              <a:ext cx="171" cy="383"/>
            </a:xfrm>
            <a:prstGeom prst="flowChartDelay">
              <a:avLst/>
            </a:prstGeom>
            <a:solidFill>
              <a:schemeClr val="folHlink"/>
            </a:solidFill>
            <a:ln>
              <a:noFill/>
            </a:ln>
            <a:effectLst>
              <a:outerShdw dist="17961" dir="2700000" algn="ctr" rotWithShape="0">
                <a:schemeClr val="accent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7" name="Oval 11"/>
            <p:cNvSpPr>
              <a:spLocks noChangeArrowheads="1"/>
            </p:cNvSpPr>
            <p:nvPr/>
          </p:nvSpPr>
          <p:spPr bwMode="auto">
            <a:xfrm>
              <a:off x="28" y="262"/>
              <a:ext cx="96" cy="96"/>
            </a:xfrm>
            <a:prstGeom prst="ellipse">
              <a:avLst/>
            </a:prstGeom>
            <a:solidFill>
              <a:schemeClr val="fo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108" name="AutoShape 12"/>
          <p:cNvSpPr>
            <a:spLocks noChangeArrowheads="1"/>
          </p:cNvSpPr>
          <p:nvPr/>
        </p:nvSpPr>
        <p:spPr bwMode="auto">
          <a:xfrm>
            <a:off x="152400" y="6172200"/>
            <a:ext cx="457200" cy="76200"/>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09" name="AutoShape 13"/>
          <p:cNvSpPr>
            <a:spLocks noChangeArrowheads="1"/>
          </p:cNvSpPr>
          <p:nvPr/>
        </p:nvSpPr>
        <p:spPr bwMode="auto">
          <a:xfrm>
            <a:off x="152400" y="6324600"/>
            <a:ext cx="457200" cy="76200"/>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10" name="AutoShape 14"/>
          <p:cNvSpPr>
            <a:spLocks noChangeArrowheads="1"/>
          </p:cNvSpPr>
          <p:nvPr/>
        </p:nvSpPr>
        <p:spPr bwMode="auto">
          <a:xfrm>
            <a:off x="152400" y="6477000"/>
            <a:ext cx="457200" cy="76200"/>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11" name="Rectangle 15"/>
          <p:cNvSpPr>
            <a:spLocks noGrp="1" noChangeArrowheads="1"/>
          </p:cNvSpPr>
          <p:nvPr>
            <p:ph type="ctrTitle"/>
          </p:nvPr>
        </p:nvSpPr>
        <p:spPr>
          <a:xfrm>
            <a:off x="914400" y="2130425"/>
            <a:ext cx="7772400" cy="1470025"/>
          </a:xfrm>
        </p:spPr>
        <p:txBody>
          <a:bodyPr/>
          <a:lstStyle>
            <a:lvl1pPr>
              <a:defRPr/>
            </a:lvl1pPr>
          </a:lstStyle>
          <a:p>
            <a:pPr lvl="0"/>
            <a:r>
              <a:rPr lang="en-US" noProof="0" smtClean="0"/>
              <a:t>Click to edit Master title style</a:t>
            </a:r>
          </a:p>
        </p:txBody>
      </p:sp>
      <p:sp>
        <p:nvSpPr>
          <p:cNvPr id="4112" name="Rectangle 16"/>
          <p:cNvSpPr>
            <a:spLocks noGrp="1" noChangeArrowheads="1"/>
          </p:cNvSpPr>
          <p:nvPr>
            <p:ph type="subTitle" idx="1"/>
          </p:nvPr>
        </p:nvSpPr>
        <p:spPr>
          <a:xfrm>
            <a:off x="1676400" y="3886200"/>
            <a:ext cx="6400800" cy="1752600"/>
          </a:xfrm>
        </p:spPr>
        <p:txBody>
          <a:bodyPr/>
          <a:lstStyle>
            <a:lvl1pPr marL="0" indent="0" algn="ctr">
              <a:buFont typeface="Wingdings" pitchFamily="1" charset="2"/>
              <a:buNone/>
              <a:defRPr/>
            </a:lvl1pPr>
          </a:lstStyle>
          <a:p>
            <a:pPr lvl="0"/>
            <a:r>
              <a:rPr lang="en-US" noProof="0" smtClean="0"/>
              <a:t>Click to edit Master subtitle style</a:t>
            </a:r>
          </a:p>
        </p:txBody>
      </p:sp>
      <p:sp>
        <p:nvSpPr>
          <p:cNvPr id="4113" name="Rectangle 17"/>
          <p:cNvSpPr>
            <a:spLocks noGrp="1" noChangeArrowheads="1"/>
          </p:cNvSpPr>
          <p:nvPr>
            <p:ph type="ftr" sz="quarter" idx="3"/>
          </p:nvPr>
        </p:nvSpPr>
        <p:spPr>
          <a:xfrm>
            <a:off x="2133600" y="6245225"/>
            <a:ext cx="5257800" cy="307975"/>
          </a:xfrm>
        </p:spPr>
        <p:txBody>
          <a:bodyPr/>
          <a:lstStyle>
            <a:lvl1pPr>
              <a:defRPr/>
            </a:lvl1pPr>
          </a:lstStyle>
          <a:p>
            <a:endParaRPr lang="en-US">
              <a:solidFill>
                <a:srgbClr val="000000"/>
              </a:solidFill>
            </a:endParaRPr>
          </a:p>
        </p:txBody>
      </p:sp>
      <p:sp>
        <p:nvSpPr>
          <p:cNvPr id="4114" name="Rectangle 18"/>
          <p:cNvSpPr>
            <a:spLocks noGrp="1" noChangeArrowheads="1"/>
          </p:cNvSpPr>
          <p:nvPr>
            <p:ph type="sldNum" sz="quarter" idx="4"/>
          </p:nvPr>
        </p:nvSpPr>
        <p:spPr>
          <a:xfrm>
            <a:off x="7543800" y="6245225"/>
            <a:ext cx="1143000" cy="307975"/>
          </a:xfrm>
        </p:spPr>
        <p:txBody>
          <a:bodyPr/>
          <a:lstStyle>
            <a:lvl1pPr>
              <a:defRPr/>
            </a:lvl1pPr>
          </a:lstStyle>
          <a:p>
            <a:fld id="{BEEB7F67-1663-478D-A952-CD4544243AB2}" type="slidenum">
              <a:rPr lang="en-US">
                <a:solidFill>
                  <a:srgbClr val="000000"/>
                </a:solidFill>
              </a:rPr>
              <a:pPr/>
              <a:t>‹#›</a:t>
            </a:fld>
            <a:endParaRPr lang="en-US">
              <a:solidFill>
                <a:srgbClr val="000000"/>
              </a:solidFill>
            </a:endParaRPr>
          </a:p>
        </p:txBody>
      </p:sp>
      <p:sp>
        <p:nvSpPr>
          <p:cNvPr id="4115" name="Rectangle 19"/>
          <p:cNvSpPr>
            <a:spLocks noGrp="1" noChangeArrowheads="1"/>
          </p:cNvSpPr>
          <p:nvPr>
            <p:ph type="dt" sz="half" idx="2"/>
          </p:nvPr>
        </p:nvSpPr>
        <p:spPr/>
        <p:txBody>
          <a:bodyPr/>
          <a:lstStyle>
            <a:lvl1pPr>
              <a:defRPr/>
            </a:lvl1pPr>
          </a:lstStyle>
          <a:p>
            <a:endParaRPr lang="en-US">
              <a:solidFill>
                <a:srgbClr val="000000"/>
              </a:solidFill>
            </a:endParaRPr>
          </a:p>
        </p:txBody>
      </p:sp>
      <p:grpSp>
        <p:nvGrpSpPr>
          <p:cNvPr id="4116" name="Group 20"/>
          <p:cNvGrpSpPr>
            <a:grpSpLocks/>
          </p:cNvGrpSpPr>
          <p:nvPr/>
        </p:nvGrpSpPr>
        <p:grpSpPr bwMode="auto">
          <a:xfrm>
            <a:off x="914400" y="3733800"/>
            <a:ext cx="7848600" cy="2438400"/>
            <a:chOff x="576" y="2352"/>
            <a:chExt cx="4944" cy="1536"/>
          </a:xfrm>
        </p:grpSpPr>
        <p:sp>
          <p:nvSpPr>
            <p:cNvPr id="4117" name="Line 21"/>
            <p:cNvSpPr>
              <a:spLocks noChangeShapeType="1"/>
            </p:cNvSpPr>
            <p:nvPr/>
          </p:nvSpPr>
          <p:spPr bwMode="auto">
            <a:xfrm>
              <a:off x="576" y="2352"/>
              <a:ext cx="49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4118" name="Group 22"/>
            <p:cNvGrpSpPr>
              <a:grpSpLocks/>
            </p:cNvGrpSpPr>
            <p:nvPr userDrawn="1"/>
          </p:nvGrpSpPr>
          <p:grpSpPr bwMode="auto">
            <a:xfrm>
              <a:off x="5190" y="3792"/>
              <a:ext cx="165" cy="96"/>
              <a:chOff x="5202" y="768"/>
              <a:chExt cx="238" cy="144"/>
            </a:xfrm>
          </p:grpSpPr>
          <p:sp>
            <p:nvSpPr>
              <p:cNvPr id="4119" name="Rectangle 23"/>
              <p:cNvSpPr>
                <a:spLocks noChangeArrowheads="1"/>
              </p:cNvSpPr>
              <p:nvPr/>
            </p:nvSpPr>
            <p:spPr bwMode="auto">
              <a:xfrm>
                <a:off x="5202" y="895"/>
                <a:ext cx="48" cy="1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20" name="Rectangle 24"/>
              <p:cNvSpPr>
                <a:spLocks noChangeArrowheads="1"/>
              </p:cNvSpPr>
              <p:nvPr/>
            </p:nvSpPr>
            <p:spPr bwMode="auto">
              <a:xfrm>
                <a:off x="5264" y="864"/>
                <a:ext cx="48" cy="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21" name="Rectangle 25"/>
              <p:cNvSpPr>
                <a:spLocks noChangeArrowheads="1"/>
              </p:cNvSpPr>
              <p:nvPr/>
            </p:nvSpPr>
            <p:spPr bwMode="auto">
              <a:xfrm>
                <a:off x="5328" y="816"/>
                <a:ext cx="4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22" name="Rectangle 26"/>
              <p:cNvSpPr>
                <a:spLocks noChangeArrowheads="1"/>
              </p:cNvSpPr>
              <p:nvPr/>
            </p:nvSpPr>
            <p:spPr bwMode="auto">
              <a:xfrm>
                <a:off x="5392" y="768"/>
                <a:ext cx="48" cy="1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123" name="Freeform 27"/>
            <p:cNvSpPr>
              <a:spLocks/>
            </p:cNvSpPr>
            <p:nvPr/>
          </p:nvSpPr>
          <p:spPr bwMode="auto">
            <a:xfrm>
              <a:off x="5115" y="3792"/>
              <a:ext cx="48" cy="96"/>
            </a:xfrm>
            <a:custGeom>
              <a:avLst/>
              <a:gdLst>
                <a:gd name="T0" fmla="*/ 0 w 240"/>
                <a:gd name="T1" fmla="*/ 144 h 384"/>
                <a:gd name="T2" fmla="*/ 96 w 240"/>
                <a:gd name="T3" fmla="*/ 144 h 384"/>
                <a:gd name="T4" fmla="*/ 240 w 240"/>
                <a:gd name="T5" fmla="*/ 0 h 384"/>
                <a:gd name="T6" fmla="*/ 240 w 240"/>
                <a:gd name="T7" fmla="*/ 384 h 384"/>
                <a:gd name="T8" fmla="*/ 96 w 240"/>
                <a:gd name="T9" fmla="*/ 240 h 384"/>
                <a:gd name="T10" fmla="*/ 0 w 240"/>
                <a:gd name="T11" fmla="*/ 240 h 384"/>
                <a:gd name="T12" fmla="*/ 0 w 240"/>
                <a:gd name="T13" fmla="*/ 144 h 384"/>
              </a:gdLst>
              <a:ahLst/>
              <a:cxnLst>
                <a:cxn ang="0">
                  <a:pos x="T0" y="T1"/>
                </a:cxn>
                <a:cxn ang="0">
                  <a:pos x="T2" y="T3"/>
                </a:cxn>
                <a:cxn ang="0">
                  <a:pos x="T4" y="T5"/>
                </a:cxn>
                <a:cxn ang="0">
                  <a:pos x="T6" y="T7"/>
                </a:cxn>
                <a:cxn ang="0">
                  <a:pos x="T8" y="T9"/>
                </a:cxn>
                <a:cxn ang="0">
                  <a:pos x="T10" y="T11"/>
                </a:cxn>
                <a:cxn ang="0">
                  <a:pos x="T12" y="T13"/>
                </a:cxn>
              </a:cxnLst>
              <a:rect l="0" t="0" r="r" b="b"/>
              <a:pathLst>
                <a:path w="240" h="384">
                  <a:moveTo>
                    <a:pt x="0" y="144"/>
                  </a:moveTo>
                  <a:lnTo>
                    <a:pt x="96" y="144"/>
                  </a:lnTo>
                  <a:lnTo>
                    <a:pt x="240" y="0"/>
                  </a:lnTo>
                  <a:lnTo>
                    <a:pt x="240" y="384"/>
                  </a:lnTo>
                  <a:lnTo>
                    <a:pt x="96" y="240"/>
                  </a:lnTo>
                  <a:lnTo>
                    <a:pt x="0" y="240"/>
                  </a:lnTo>
                  <a:lnTo>
                    <a:pt x="0" y="144"/>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4124" name="Group 28"/>
            <p:cNvGrpSpPr>
              <a:grpSpLocks/>
            </p:cNvGrpSpPr>
            <p:nvPr userDrawn="1"/>
          </p:nvGrpSpPr>
          <p:grpSpPr bwMode="auto">
            <a:xfrm>
              <a:off x="5403" y="3696"/>
              <a:ext cx="69" cy="192"/>
              <a:chOff x="4416" y="528"/>
              <a:chExt cx="96" cy="192"/>
            </a:xfrm>
          </p:grpSpPr>
          <p:sp>
            <p:nvSpPr>
              <p:cNvPr id="4125" name="Freeform 29"/>
              <p:cNvSpPr>
                <a:spLocks/>
              </p:cNvSpPr>
              <p:nvPr/>
            </p:nvSpPr>
            <p:spPr bwMode="auto">
              <a:xfrm>
                <a:off x="4416" y="528"/>
                <a:ext cx="96" cy="192"/>
              </a:xfrm>
              <a:custGeom>
                <a:avLst/>
                <a:gdLst>
                  <a:gd name="T0" fmla="*/ 0 w 144"/>
                  <a:gd name="T1" fmla="*/ 264 h 264"/>
                  <a:gd name="T2" fmla="*/ 0 w 144"/>
                  <a:gd name="T3" fmla="*/ 34 h 264"/>
                  <a:gd name="T4" fmla="*/ 36 w 144"/>
                  <a:gd name="T5" fmla="*/ 34 h 264"/>
                  <a:gd name="T6" fmla="*/ 36 w 144"/>
                  <a:gd name="T7" fmla="*/ 0 h 264"/>
                  <a:gd name="T8" fmla="*/ 108 w 144"/>
                  <a:gd name="T9" fmla="*/ 0 h 264"/>
                  <a:gd name="T10" fmla="*/ 108 w 144"/>
                  <a:gd name="T11" fmla="*/ 34 h 264"/>
                  <a:gd name="T12" fmla="*/ 144 w 144"/>
                  <a:gd name="T13" fmla="*/ 34 h 264"/>
                  <a:gd name="T14" fmla="*/ 144 w 144"/>
                  <a:gd name="T15" fmla="*/ 264 h 264"/>
                  <a:gd name="T16" fmla="*/ 0 w 144"/>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64">
                    <a:moveTo>
                      <a:pt x="0" y="264"/>
                    </a:moveTo>
                    <a:lnTo>
                      <a:pt x="0" y="34"/>
                    </a:lnTo>
                    <a:lnTo>
                      <a:pt x="36" y="34"/>
                    </a:lnTo>
                    <a:lnTo>
                      <a:pt x="36" y="0"/>
                    </a:lnTo>
                    <a:lnTo>
                      <a:pt x="108" y="0"/>
                    </a:lnTo>
                    <a:lnTo>
                      <a:pt x="108" y="34"/>
                    </a:lnTo>
                    <a:lnTo>
                      <a:pt x="144" y="34"/>
                    </a:lnTo>
                    <a:lnTo>
                      <a:pt x="144" y="264"/>
                    </a:lnTo>
                    <a:lnTo>
                      <a:pt x="0" y="26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126" name="Freeform 30"/>
              <p:cNvSpPr>
                <a:spLocks/>
              </p:cNvSpPr>
              <p:nvPr/>
            </p:nvSpPr>
            <p:spPr bwMode="auto">
              <a:xfrm>
                <a:off x="4416" y="624"/>
                <a:ext cx="96" cy="96"/>
              </a:xfrm>
              <a:custGeom>
                <a:avLst/>
                <a:gdLst>
                  <a:gd name="T0" fmla="*/ 0 w 96"/>
                  <a:gd name="T1" fmla="*/ 96 h 96"/>
                  <a:gd name="T2" fmla="*/ 0 w 96"/>
                  <a:gd name="T3" fmla="*/ 48 h 96"/>
                  <a:gd name="T4" fmla="*/ 96 w 96"/>
                  <a:gd name="T5" fmla="*/ 0 h 96"/>
                  <a:gd name="T6" fmla="*/ 96 w 96"/>
                  <a:gd name="T7" fmla="*/ 96 h 96"/>
                  <a:gd name="T8" fmla="*/ 0 w 96"/>
                  <a:gd name="T9" fmla="*/ 96 h 96"/>
                </a:gdLst>
                <a:ahLst/>
                <a:cxnLst>
                  <a:cxn ang="0">
                    <a:pos x="T0" y="T1"/>
                  </a:cxn>
                  <a:cxn ang="0">
                    <a:pos x="T2" y="T3"/>
                  </a:cxn>
                  <a:cxn ang="0">
                    <a:pos x="T4" y="T5"/>
                  </a:cxn>
                  <a:cxn ang="0">
                    <a:pos x="T6" y="T7"/>
                  </a:cxn>
                  <a:cxn ang="0">
                    <a:pos x="T8" y="T9"/>
                  </a:cxn>
                </a:cxnLst>
                <a:rect l="0" t="0" r="r" b="b"/>
                <a:pathLst>
                  <a:path w="96" h="96">
                    <a:moveTo>
                      <a:pt x="0" y="96"/>
                    </a:moveTo>
                    <a:lnTo>
                      <a:pt x="0" y="48"/>
                    </a:lnTo>
                    <a:lnTo>
                      <a:pt x="96" y="0"/>
                    </a:lnTo>
                    <a:lnTo>
                      <a:pt x="96" y="96"/>
                    </a:lnTo>
                    <a:lnTo>
                      <a:pt x="0" y="96"/>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spTree>
    <p:extLst>
      <p:ext uri="{BB962C8B-B14F-4D97-AF65-F5344CB8AC3E}">
        <p14:creationId xmlns:p14="http://schemas.microsoft.com/office/powerpoint/2010/main" val="3773795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F07AA34-0D02-4294-8A58-0098C541C477}" type="slidenum">
              <a:rPr lang="en-US">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347057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0E2276D3-7350-4DAB-9A71-08F6E56F1994}" type="slidenum">
              <a:rPr lang="en-US">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89853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6F0051-F1E1-4299-A33C-E43E217CCD7E}" type="datetime1">
              <a:rPr lang="en-US"/>
              <a:pPr/>
              <a:t>2/26/2013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7C830C-00B4-4F4D-B2F4-BBCC4EE1DC60}" type="slidenum">
              <a:rPr lang="en-US"/>
              <a:pPr/>
              <a:t>‹#›</a:t>
            </a:fld>
            <a:endParaRPr lang="en-US"/>
          </a:p>
        </p:txBody>
      </p:sp>
    </p:spTree>
    <p:extLst>
      <p:ext uri="{BB962C8B-B14F-4D97-AF65-F5344CB8AC3E}">
        <p14:creationId xmlns:p14="http://schemas.microsoft.com/office/powerpoint/2010/main" val="3907978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574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574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F332C1A-0DB5-4BE8-B4D1-F88FC0D12767}" type="slidenum">
              <a:rPr lang="en-US">
                <a:solidFill>
                  <a:srgbClr val="000000"/>
                </a:solidFill>
              </a:rPr>
              <a:pPr/>
              <a:t>‹#›</a:t>
            </a:fld>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332253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7D469109-1F03-49D0-8767-E432ADA9D520}" type="slidenum">
              <a:rPr lang="en-US">
                <a:solidFill>
                  <a:srgbClr val="000000"/>
                </a:solidFill>
              </a:rPr>
              <a:pPr/>
              <a:t>‹#›</a:t>
            </a:fld>
            <a:endParaRPr lang="en-US">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5945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CB599188-4554-4F89-86B9-575BADCA4888}" type="slidenum">
              <a:rPr lang="en-US">
                <a:solidFill>
                  <a:srgbClr val="000000"/>
                </a:solidFill>
              </a:rPr>
              <a:pPr/>
              <a:t>‹#›</a:t>
            </a:fld>
            <a:endParaRPr 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69738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2BCD03B7-D984-4EDF-96AD-6BC699078A0B}" type="slidenum">
              <a:rPr lang="en-US">
                <a:solidFill>
                  <a:srgbClr val="000000"/>
                </a:solidFill>
              </a:rPr>
              <a:pPr/>
              <a:t>‹#›</a:t>
            </a:fld>
            <a:endParaRPr lang="en-US">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77218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71D94FA-A863-4107-9BA5-715179E29749}" type="slidenum">
              <a:rPr lang="en-US">
                <a:solidFill>
                  <a:srgbClr val="000000"/>
                </a:solidFill>
              </a:rPr>
              <a:pPr/>
              <a:t>‹#›</a:t>
            </a:fld>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532494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BF030C-6088-4B8E-8C81-3B60CD89F63B}" type="slidenum">
              <a:rPr lang="en-US">
                <a:solidFill>
                  <a:srgbClr val="000000"/>
                </a:solidFill>
              </a:rPr>
              <a:pPr/>
              <a:t>‹#›</a:t>
            </a:fld>
            <a:endParaRPr 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339550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834CDBB-EFF7-4E54-BE74-B2327132BB8D}" type="slidenum">
              <a:rPr lang="en-US">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12136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34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5334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D496522-9FAE-4344-A3A7-355ECC12F6D7}" type="slidenum">
              <a:rPr lang="en-US">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9661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57400"/>
            <a:ext cx="3810000" cy="3962400"/>
          </a:xfrm>
        </p:spPr>
        <p:txBody>
          <a:bodyPr/>
          <a:lstStyle/>
          <a:p>
            <a:endParaRPr lang="en-US"/>
          </a:p>
        </p:txBody>
      </p:sp>
      <p:sp>
        <p:nvSpPr>
          <p:cNvPr id="4" name="Text Placeholder 3"/>
          <p:cNvSpPr>
            <a:spLocks noGrp="1"/>
          </p:cNvSpPr>
          <p:nvPr>
            <p:ph type="body" sz="half" idx="2"/>
          </p:nvPr>
        </p:nvSpPr>
        <p:spPr>
          <a:xfrm>
            <a:off x="4876800" y="20574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133600" y="6248400"/>
            <a:ext cx="5257800" cy="320675"/>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467600" y="6308725"/>
            <a:ext cx="1219200" cy="320675"/>
          </a:xfrm>
        </p:spPr>
        <p:txBody>
          <a:bodyPr/>
          <a:lstStyle>
            <a:lvl1pPr>
              <a:defRPr/>
            </a:lvl1pPr>
          </a:lstStyle>
          <a:p>
            <a:fld id="{DA729140-192C-41B5-A5F9-779B594C2425}" type="slidenum">
              <a:rPr lang="en-US">
                <a:solidFill>
                  <a:srgbClr val="000000"/>
                </a:solidFill>
              </a:rPr>
              <a:pPr/>
              <a:t>‹#›</a:t>
            </a:fld>
            <a:endParaRPr lang="en-US">
              <a:solidFill>
                <a:srgbClr val="000000"/>
              </a:solidFill>
            </a:endParaRPr>
          </a:p>
        </p:txBody>
      </p:sp>
      <p:sp>
        <p:nvSpPr>
          <p:cNvPr id="7" name="Date Placeholder 6"/>
          <p:cNvSpPr>
            <a:spLocks noGrp="1"/>
          </p:cNvSpPr>
          <p:nvPr>
            <p:ph type="dt" sz="half" idx="12"/>
          </p:nvPr>
        </p:nvSpPr>
        <p:spPr>
          <a:xfrm>
            <a:off x="914400" y="6248400"/>
            <a:ext cx="1143000" cy="30480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91979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574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2057400"/>
            <a:ext cx="3810000" cy="3962400"/>
          </a:xfrm>
        </p:spPr>
        <p:txBody>
          <a:bodyPr/>
          <a:lstStyle/>
          <a:p>
            <a:endParaRPr lang="en-US"/>
          </a:p>
        </p:txBody>
      </p:sp>
      <p:sp>
        <p:nvSpPr>
          <p:cNvPr id="5" name="Footer Placeholder 4"/>
          <p:cNvSpPr>
            <a:spLocks noGrp="1"/>
          </p:cNvSpPr>
          <p:nvPr>
            <p:ph type="ftr" sz="quarter" idx="10"/>
          </p:nvPr>
        </p:nvSpPr>
        <p:spPr>
          <a:xfrm>
            <a:off x="2133600" y="6248400"/>
            <a:ext cx="5257800" cy="320675"/>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a:xfrm>
            <a:off x="7467600" y="6308725"/>
            <a:ext cx="1219200" cy="320675"/>
          </a:xfrm>
        </p:spPr>
        <p:txBody>
          <a:bodyPr/>
          <a:lstStyle>
            <a:lvl1pPr>
              <a:defRPr/>
            </a:lvl1pPr>
          </a:lstStyle>
          <a:p>
            <a:fld id="{453A8C23-8F99-48A7-B3A0-4C5C493263DA}" type="slidenum">
              <a:rPr lang="en-US">
                <a:solidFill>
                  <a:srgbClr val="000000"/>
                </a:solidFill>
              </a:rPr>
              <a:pPr/>
              <a:t>‹#›</a:t>
            </a:fld>
            <a:endParaRPr lang="en-US">
              <a:solidFill>
                <a:srgbClr val="000000"/>
              </a:solidFill>
            </a:endParaRPr>
          </a:p>
        </p:txBody>
      </p:sp>
      <p:sp>
        <p:nvSpPr>
          <p:cNvPr id="7" name="Date Placeholder 6"/>
          <p:cNvSpPr>
            <a:spLocks noGrp="1"/>
          </p:cNvSpPr>
          <p:nvPr>
            <p:ph type="dt" sz="half" idx="12"/>
          </p:nvPr>
        </p:nvSpPr>
        <p:spPr>
          <a:xfrm>
            <a:off x="914400" y="6248400"/>
            <a:ext cx="1143000" cy="30480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99733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11DE610-4D7C-4D0D-8BC1-32A8A0B0CA58}" type="datetime1">
              <a:rPr lang="en-US"/>
              <a:pPr/>
              <a:t>2/26/2013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EF34D9-5C57-4AEF-956B-244CAAEADE8B}" type="slidenum">
              <a:rPr lang="en-US"/>
              <a:pPr/>
              <a:t>‹#›</a:t>
            </a:fld>
            <a:endParaRPr lang="en-US"/>
          </a:p>
        </p:txBody>
      </p:sp>
    </p:spTree>
    <p:extLst>
      <p:ext uri="{BB962C8B-B14F-4D97-AF65-F5344CB8AC3E}">
        <p14:creationId xmlns:p14="http://schemas.microsoft.com/office/powerpoint/2010/main" val="3719237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CA5F3-68AE-42B0-97E1-E353D53E2132}" type="slidenum">
              <a:rPr lang="en-US" altLang="zh-CN"/>
              <a:pPr>
                <a:defRPr/>
              </a:pPr>
              <a:t>‹#›</a:t>
            </a:fld>
            <a:endParaRPr lang="en-US" altLang="zh-CN"/>
          </a:p>
        </p:txBody>
      </p:sp>
    </p:spTree>
    <p:extLst>
      <p:ext uri="{BB962C8B-B14F-4D97-AF65-F5344CB8AC3E}">
        <p14:creationId xmlns:p14="http://schemas.microsoft.com/office/powerpoint/2010/main" val="1028515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35082-8EC8-4BDC-B703-CBCFF78B8EF7}" type="slidenum">
              <a:rPr lang="en-US" altLang="zh-CN"/>
              <a:pPr>
                <a:defRPr/>
              </a:pPr>
              <a:t>‹#›</a:t>
            </a:fld>
            <a:endParaRPr lang="en-US" altLang="zh-CN"/>
          </a:p>
        </p:txBody>
      </p:sp>
    </p:spTree>
    <p:extLst>
      <p:ext uri="{BB962C8B-B14F-4D97-AF65-F5344CB8AC3E}">
        <p14:creationId xmlns:p14="http://schemas.microsoft.com/office/powerpoint/2010/main" val="2665000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F2954-BC23-405A-AF5D-B51D285EDC5D}" type="slidenum">
              <a:rPr lang="en-US" altLang="zh-CN"/>
              <a:pPr>
                <a:defRPr/>
              </a:pPr>
              <a:t>‹#›</a:t>
            </a:fld>
            <a:endParaRPr lang="en-US" altLang="zh-CN"/>
          </a:p>
        </p:txBody>
      </p:sp>
    </p:spTree>
    <p:extLst>
      <p:ext uri="{BB962C8B-B14F-4D97-AF65-F5344CB8AC3E}">
        <p14:creationId xmlns:p14="http://schemas.microsoft.com/office/powerpoint/2010/main" val="638807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60158-D586-4C64-9D63-56FB31E3A13C}" type="slidenum">
              <a:rPr lang="en-US" altLang="zh-CN"/>
              <a:pPr>
                <a:defRPr/>
              </a:pPr>
              <a:t>‹#›</a:t>
            </a:fld>
            <a:endParaRPr lang="en-US" altLang="zh-CN"/>
          </a:p>
        </p:txBody>
      </p:sp>
    </p:spTree>
    <p:extLst>
      <p:ext uri="{BB962C8B-B14F-4D97-AF65-F5344CB8AC3E}">
        <p14:creationId xmlns:p14="http://schemas.microsoft.com/office/powerpoint/2010/main" val="1107453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D24FA5-9F32-4741-9791-FDB7BF6E0276}" type="slidenum">
              <a:rPr lang="en-US" altLang="zh-CN"/>
              <a:pPr>
                <a:defRPr/>
              </a:pPr>
              <a:t>‹#›</a:t>
            </a:fld>
            <a:endParaRPr lang="en-US" altLang="zh-CN"/>
          </a:p>
        </p:txBody>
      </p:sp>
    </p:spTree>
    <p:extLst>
      <p:ext uri="{BB962C8B-B14F-4D97-AF65-F5344CB8AC3E}">
        <p14:creationId xmlns:p14="http://schemas.microsoft.com/office/powerpoint/2010/main" val="3480480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A21889-200D-4735-9EAF-FB9006CF1157}" type="slidenum">
              <a:rPr lang="en-US" altLang="zh-CN"/>
              <a:pPr>
                <a:defRPr/>
              </a:pPr>
              <a:t>‹#›</a:t>
            </a:fld>
            <a:endParaRPr lang="en-US" altLang="zh-CN"/>
          </a:p>
        </p:txBody>
      </p:sp>
    </p:spTree>
    <p:extLst>
      <p:ext uri="{BB962C8B-B14F-4D97-AF65-F5344CB8AC3E}">
        <p14:creationId xmlns:p14="http://schemas.microsoft.com/office/powerpoint/2010/main" val="3448963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7909D-0C52-4ADB-AA77-7D0F03777EE4}" type="slidenum">
              <a:rPr lang="en-US" altLang="zh-CN"/>
              <a:pPr>
                <a:defRPr/>
              </a:pPr>
              <a:t>‹#›</a:t>
            </a:fld>
            <a:endParaRPr lang="en-US" altLang="zh-CN"/>
          </a:p>
        </p:txBody>
      </p:sp>
    </p:spTree>
    <p:extLst>
      <p:ext uri="{BB962C8B-B14F-4D97-AF65-F5344CB8AC3E}">
        <p14:creationId xmlns:p14="http://schemas.microsoft.com/office/powerpoint/2010/main" val="1863637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49ED72-5591-4173-A6F6-68CC4340CFFE}" type="slidenum">
              <a:rPr lang="en-US" altLang="zh-CN"/>
              <a:pPr>
                <a:defRPr/>
              </a:pPr>
              <a:t>‹#›</a:t>
            </a:fld>
            <a:endParaRPr lang="en-US" altLang="zh-CN"/>
          </a:p>
        </p:txBody>
      </p:sp>
    </p:spTree>
    <p:extLst>
      <p:ext uri="{BB962C8B-B14F-4D97-AF65-F5344CB8AC3E}">
        <p14:creationId xmlns:p14="http://schemas.microsoft.com/office/powerpoint/2010/main" val="1897224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83EABA-34D6-4A66-8D25-589D91973925}" type="slidenum">
              <a:rPr lang="en-US" altLang="zh-CN"/>
              <a:pPr>
                <a:defRPr/>
              </a:pPr>
              <a:t>‹#›</a:t>
            </a:fld>
            <a:endParaRPr lang="en-US" altLang="zh-CN"/>
          </a:p>
        </p:txBody>
      </p:sp>
    </p:spTree>
    <p:extLst>
      <p:ext uri="{BB962C8B-B14F-4D97-AF65-F5344CB8AC3E}">
        <p14:creationId xmlns:p14="http://schemas.microsoft.com/office/powerpoint/2010/main" val="3399751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93113D-7FD4-4C32-AF9D-A96AD2CE9B67}" type="slidenum">
              <a:rPr lang="en-US" altLang="zh-CN"/>
              <a:pPr>
                <a:defRPr/>
              </a:pPr>
              <a:t>‹#›</a:t>
            </a:fld>
            <a:endParaRPr lang="en-US" altLang="zh-CN"/>
          </a:p>
        </p:txBody>
      </p:sp>
    </p:spTree>
    <p:extLst>
      <p:ext uri="{BB962C8B-B14F-4D97-AF65-F5344CB8AC3E}">
        <p14:creationId xmlns:p14="http://schemas.microsoft.com/office/powerpoint/2010/main" val="129742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359D2CA-2496-48C9-AB90-099D4DDE0745}" type="datetime1">
              <a:rPr lang="en-US"/>
              <a:pPr/>
              <a:t>2/26/2013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0A559FB-DBF3-4118-923E-A2F161176866}" type="slidenum">
              <a:rPr lang="en-US"/>
              <a:pPr/>
              <a:t>‹#›</a:t>
            </a:fld>
            <a:endParaRPr lang="en-US"/>
          </a:p>
        </p:txBody>
      </p:sp>
    </p:spTree>
    <p:extLst>
      <p:ext uri="{BB962C8B-B14F-4D97-AF65-F5344CB8AC3E}">
        <p14:creationId xmlns:p14="http://schemas.microsoft.com/office/powerpoint/2010/main" val="1326303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100F4-1675-4FBA-B180-A9F00215C76D}" type="slidenum">
              <a:rPr lang="en-US" altLang="zh-CN"/>
              <a:pPr>
                <a:defRPr/>
              </a:pPr>
              <a:t>‹#›</a:t>
            </a:fld>
            <a:endParaRPr lang="en-US" altLang="zh-CN"/>
          </a:p>
        </p:txBody>
      </p:sp>
    </p:spTree>
    <p:extLst>
      <p:ext uri="{BB962C8B-B14F-4D97-AF65-F5344CB8AC3E}">
        <p14:creationId xmlns:p14="http://schemas.microsoft.com/office/powerpoint/2010/main" val="245116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C8D8FA8-BC89-4E6D-8B40-EC4B5253F419}" type="datetime1">
              <a:rPr lang="en-US"/>
              <a:pPr/>
              <a:t>2/26/2013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4BF5533-B6D4-413A-A9CE-03A4E33855FF}" type="slidenum">
              <a:rPr lang="en-US"/>
              <a:pPr/>
              <a:t>‹#›</a:t>
            </a:fld>
            <a:endParaRPr lang="en-US"/>
          </a:p>
        </p:txBody>
      </p:sp>
    </p:spTree>
    <p:extLst>
      <p:ext uri="{BB962C8B-B14F-4D97-AF65-F5344CB8AC3E}">
        <p14:creationId xmlns:p14="http://schemas.microsoft.com/office/powerpoint/2010/main" val="284423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4036FCF-FF3D-4635-B999-40336FAE69A5}" type="datetime1">
              <a:rPr lang="en-US"/>
              <a:pPr/>
              <a:t>2/26/2013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1CFB257-6CAF-4993-BE48-1D3B2E9D0C1D}" type="slidenum">
              <a:rPr lang="en-US"/>
              <a:pPr/>
              <a:t>‹#›</a:t>
            </a:fld>
            <a:endParaRPr lang="en-US"/>
          </a:p>
        </p:txBody>
      </p:sp>
    </p:spTree>
    <p:extLst>
      <p:ext uri="{BB962C8B-B14F-4D97-AF65-F5344CB8AC3E}">
        <p14:creationId xmlns:p14="http://schemas.microsoft.com/office/powerpoint/2010/main" val="334489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D6BEBB-61BE-4C3C-BFC5-46AAB81DD32C}" type="datetime1">
              <a:rPr lang="en-US"/>
              <a:pPr/>
              <a:t>2/26/2013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3AC4F06-4D32-4B74-AE0E-353ACF81DFC1}" type="slidenum">
              <a:rPr lang="en-US"/>
              <a:pPr/>
              <a:t>‹#›</a:t>
            </a:fld>
            <a:endParaRPr lang="en-US"/>
          </a:p>
        </p:txBody>
      </p:sp>
    </p:spTree>
    <p:extLst>
      <p:ext uri="{BB962C8B-B14F-4D97-AF65-F5344CB8AC3E}">
        <p14:creationId xmlns:p14="http://schemas.microsoft.com/office/powerpoint/2010/main" val="247483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DBEDA2-0574-4202-B2A5-D3C78AD049CC}" type="datetime1">
              <a:rPr lang="en-US"/>
              <a:pPr/>
              <a:t>2/26/2013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DDB5BCA-34E3-4064-8739-C34603009A58}" type="slidenum">
              <a:rPr lang="en-US"/>
              <a:pPr/>
              <a:t>‹#›</a:t>
            </a:fld>
            <a:endParaRPr lang="en-US"/>
          </a:p>
        </p:txBody>
      </p:sp>
    </p:spTree>
    <p:extLst>
      <p:ext uri="{BB962C8B-B14F-4D97-AF65-F5344CB8AC3E}">
        <p14:creationId xmlns:p14="http://schemas.microsoft.com/office/powerpoint/2010/main" val="104232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defTabSz="457200" fontAlgn="base">
              <a:spcBef>
                <a:spcPct val="0"/>
              </a:spcBef>
              <a:spcAft>
                <a:spcPct val="0"/>
              </a:spcAft>
            </a:pPr>
            <a:fld id="{1DD750A5-DB53-4E3A-81F9-0A693C711B82}" type="datetime1">
              <a:rPr lang="en-US">
                <a:ea typeface="ＭＳ Ｐゴシック" pitchFamily="-108" charset="-128"/>
              </a:rPr>
              <a:pPr defTabSz="457200" fontAlgn="base">
                <a:spcBef>
                  <a:spcPct val="0"/>
                </a:spcBef>
                <a:spcAft>
                  <a:spcPct val="0"/>
                </a:spcAft>
              </a:pPr>
              <a:t>2/26/2013</a:t>
            </a:fld>
            <a:endParaRPr lang="en-US">
              <a:ea typeface="ＭＳ Ｐゴシック" pitchFamily="-108"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defRPr>
            </a:lvl1pPr>
          </a:lstStyle>
          <a:p>
            <a:pPr defTabSz="457200" fontAlgn="base">
              <a:spcBef>
                <a:spcPct val="0"/>
              </a:spcBef>
              <a:spcAft>
                <a:spcPct val="0"/>
              </a:spcAft>
            </a:pPr>
            <a:endParaRPr lang="en-US">
              <a:ea typeface="ＭＳ Ｐゴシック" pitchFamily="-108"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defTabSz="457200" fontAlgn="base">
              <a:spcBef>
                <a:spcPct val="0"/>
              </a:spcBef>
              <a:spcAft>
                <a:spcPct val="0"/>
              </a:spcAft>
            </a:pPr>
            <a:fld id="{C7C10F4C-C0BE-4691-B066-0BBB93C0D547}" type="slidenum">
              <a:rPr lang="en-US">
                <a:ea typeface="ＭＳ Ｐゴシック" pitchFamily="-108" charset="-128"/>
              </a:rPr>
              <a:pPr defTabSz="457200" fontAlgn="base">
                <a:spcBef>
                  <a:spcPct val="0"/>
                </a:spcBef>
                <a:spcAft>
                  <a:spcPct val="0"/>
                </a:spcAft>
              </a:pPr>
              <a:t>‹#›</a:t>
            </a:fld>
            <a:endParaRPr lang="en-US">
              <a:ea typeface="ＭＳ Ｐゴシック" pitchFamily="-108" charset="-128"/>
            </a:endParaRPr>
          </a:p>
        </p:txBody>
      </p:sp>
    </p:spTree>
    <p:extLst>
      <p:ext uri="{BB962C8B-B14F-4D97-AF65-F5344CB8AC3E}">
        <p14:creationId xmlns:p14="http://schemas.microsoft.com/office/powerpoint/2010/main" val="1710868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fontAlgn="base">
        <a:spcBef>
          <a:spcPct val="0"/>
        </a:spcBef>
        <a:spcAft>
          <a:spcPct val="0"/>
        </a:spcAft>
        <a:defRPr sz="4400" kern="1200">
          <a:solidFill>
            <a:schemeClr val="tx1"/>
          </a:solidFill>
          <a:latin typeface="+mj-lt"/>
          <a:ea typeface="ＭＳ Ｐゴシック" pitchFamily="-108" charset="-128"/>
          <a:cs typeface="+mj-cs"/>
        </a:defRPr>
      </a:lvl1pPr>
      <a:lvl2pPr algn="ctr" defTabSz="457200" rtl="0" fontAlgn="base">
        <a:spcBef>
          <a:spcPct val="0"/>
        </a:spcBef>
        <a:spcAft>
          <a:spcPct val="0"/>
        </a:spcAft>
        <a:defRPr sz="4400">
          <a:solidFill>
            <a:schemeClr val="tx1"/>
          </a:solidFill>
          <a:latin typeface="Calibri" pitchFamily="-108" charset="0"/>
          <a:ea typeface="ＭＳ Ｐゴシック" pitchFamily="-108" charset="-128"/>
        </a:defRPr>
      </a:lvl2pPr>
      <a:lvl3pPr algn="ctr" defTabSz="457200" rtl="0" fontAlgn="base">
        <a:spcBef>
          <a:spcPct val="0"/>
        </a:spcBef>
        <a:spcAft>
          <a:spcPct val="0"/>
        </a:spcAft>
        <a:defRPr sz="4400">
          <a:solidFill>
            <a:schemeClr val="tx1"/>
          </a:solidFill>
          <a:latin typeface="Calibri" pitchFamily="-108" charset="0"/>
          <a:ea typeface="ＭＳ Ｐゴシック" pitchFamily="-108" charset="-128"/>
        </a:defRPr>
      </a:lvl3pPr>
      <a:lvl4pPr algn="ctr" defTabSz="457200" rtl="0" fontAlgn="base">
        <a:spcBef>
          <a:spcPct val="0"/>
        </a:spcBef>
        <a:spcAft>
          <a:spcPct val="0"/>
        </a:spcAft>
        <a:defRPr sz="4400">
          <a:solidFill>
            <a:schemeClr val="tx1"/>
          </a:solidFill>
          <a:latin typeface="Calibri" pitchFamily="-108" charset="0"/>
          <a:ea typeface="ＭＳ Ｐゴシック" pitchFamily="-108" charset="-128"/>
        </a:defRPr>
      </a:lvl4pPr>
      <a:lvl5pPr algn="ctr" defTabSz="457200" rtl="0" fontAlgn="base">
        <a:spcBef>
          <a:spcPct val="0"/>
        </a:spcBef>
        <a:spcAft>
          <a:spcPct val="0"/>
        </a:spcAft>
        <a:defRPr sz="4400">
          <a:solidFill>
            <a:schemeClr val="tx1"/>
          </a:solidFill>
          <a:latin typeface="Calibri" pitchFamily="-108" charset="0"/>
          <a:ea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444" name="Group 916"/>
          <p:cNvGrpSpPr>
            <a:grpSpLocks/>
          </p:cNvGrpSpPr>
          <p:nvPr/>
        </p:nvGrpSpPr>
        <p:grpSpPr bwMode="auto">
          <a:xfrm>
            <a:off x="-23813" y="-141288"/>
            <a:ext cx="9167813" cy="6999288"/>
            <a:chOff x="-15" y="-89"/>
            <a:chExt cx="5775" cy="4409"/>
          </a:xfrm>
        </p:grpSpPr>
        <p:sp>
          <p:nvSpPr>
            <p:cNvPr id="22530" name="Rectangle 2"/>
            <p:cNvSpPr>
              <a:spLocks noChangeArrowheads="1"/>
            </p:cNvSpPr>
            <p:nvPr userDrawn="1"/>
          </p:nvSpPr>
          <p:spPr bwMode="ltGray">
            <a:xfrm>
              <a:off x="0" y="301"/>
              <a:ext cx="5760" cy="7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2532" name="Rectangle 4" descr="Cacback"/>
            <p:cNvSpPr>
              <a:spLocks noChangeArrowheads="1"/>
            </p:cNvSpPr>
            <p:nvPr userDrawn="1"/>
          </p:nvSpPr>
          <p:spPr bwMode="ltGray">
            <a:xfrm>
              <a:off x="0" y="0"/>
              <a:ext cx="1119" cy="432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23443" name="Group 915"/>
            <p:cNvGrpSpPr>
              <a:grpSpLocks/>
            </p:cNvGrpSpPr>
            <p:nvPr userDrawn="1"/>
          </p:nvGrpSpPr>
          <p:grpSpPr bwMode="auto">
            <a:xfrm>
              <a:off x="-15" y="-89"/>
              <a:ext cx="5295" cy="785"/>
              <a:chOff x="20" y="-89"/>
              <a:chExt cx="5295" cy="785"/>
            </a:xfrm>
          </p:grpSpPr>
          <p:sp>
            <p:nvSpPr>
              <p:cNvPr id="23420" name="Freeform 892"/>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1" name="Freeform 893"/>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23422" name="Group 894"/>
              <p:cNvGrpSpPr>
                <a:grpSpLocks/>
              </p:cNvGrpSpPr>
              <p:nvPr userDrawn="1"/>
            </p:nvGrpSpPr>
            <p:grpSpPr bwMode="auto">
              <a:xfrm>
                <a:off x="1033" y="326"/>
                <a:ext cx="192" cy="192"/>
                <a:chOff x="1033" y="326"/>
                <a:chExt cx="192" cy="192"/>
              </a:xfrm>
            </p:grpSpPr>
            <p:sp>
              <p:nvSpPr>
                <p:cNvPr id="23423" name="Oval 89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4" name="Oval 89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5" name="Oval 89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6" name="Oval 89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7" name="Oval 89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8" name="Oval 90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29" name="Oval 90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30" name="Oval 90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23431" name="Oval 90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sp>
          <p:nvSpPr>
            <p:cNvPr id="23432" name="Rectangle 904"/>
            <p:cNvSpPr>
              <a:spLocks noChangeArrowheads="1"/>
            </p:cNvSpPr>
            <p:nvPr userDrawn="1"/>
          </p:nvSpPr>
          <p:spPr bwMode="white">
            <a:xfrm>
              <a:off x="426" y="1185"/>
              <a:ext cx="701" cy="313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23433" name="Rectangle 905"/>
          <p:cNvSpPr>
            <a:spLocks noGrp="1" noChangeArrowheads="1"/>
          </p:cNvSpPr>
          <p:nvPr>
            <p:ph type="title"/>
          </p:nvPr>
        </p:nvSpPr>
        <p:spPr bwMode="auto">
          <a:xfrm>
            <a:off x="1154113"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434" name="Rectangle 90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62A7CFE3-C720-46A0-A204-1EC20831D6F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241479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itchFamily="34" charset="0"/>
        </a:defRPr>
      </a:lvl2pPr>
      <a:lvl3pPr algn="ctr" rtl="0" fontAlgn="base">
        <a:spcBef>
          <a:spcPct val="0"/>
        </a:spcBef>
        <a:spcAft>
          <a:spcPct val="0"/>
        </a:spcAft>
        <a:defRPr sz="4400">
          <a:solidFill>
            <a:schemeClr val="tx2"/>
          </a:solidFill>
          <a:latin typeface="Arial Narrow" pitchFamily="34" charset="0"/>
        </a:defRPr>
      </a:lvl3pPr>
      <a:lvl4pPr algn="ctr" rtl="0" fontAlgn="base">
        <a:spcBef>
          <a:spcPct val="0"/>
        </a:spcBef>
        <a:spcAft>
          <a:spcPct val="0"/>
        </a:spcAft>
        <a:defRPr sz="4400">
          <a:solidFill>
            <a:schemeClr val="tx2"/>
          </a:solidFill>
          <a:latin typeface="Arial Narrow" pitchFamily="34" charset="0"/>
        </a:defRPr>
      </a:lvl4pPr>
      <a:lvl5pPr algn="ctr" rtl="0" fontAlgn="base">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62000" y="1828800"/>
            <a:ext cx="8077200" cy="4800600"/>
            <a:chOff x="480" y="1152"/>
            <a:chExt cx="5088" cy="3024"/>
          </a:xfrm>
        </p:grpSpPr>
        <p:sp>
          <p:nvSpPr>
            <p:cNvPr id="3075" name="AutoShape 3"/>
            <p:cNvSpPr>
              <a:spLocks noChangeArrowheads="1"/>
            </p:cNvSpPr>
            <p:nvPr/>
          </p:nvSpPr>
          <p:spPr bwMode="auto">
            <a:xfrm>
              <a:off x="480" y="1152"/>
              <a:ext cx="5088" cy="3024"/>
            </a:xfrm>
            <a:prstGeom prst="roundRect">
              <a:avLst>
                <a:gd name="adj" fmla="val 2699"/>
              </a:avLst>
            </a:prstGeom>
            <a:solidFill>
              <a:schemeClr val="accent1"/>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76" name="AutoShape 4"/>
            <p:cNvSpPr>
              <a:spLocks noChangeArrowheads="1"/>
            </p:cNvSpPr>
            <p:nvPr/>
          </p:nvSpPr>
          <p:spPr bwMode="auto">
            <a:xfrm rot="16200000">
              <a:off x="-936" y="2664"/>
              <a:ext cx="2880" cy="48"/>
            </a:xfrm>
            <a:custGeom>
              <a:avLst/>
              <a:gdLst>
                <a:gd name="G0" fmla="+- 7006 0 0"/>
                <a:gd name="G1" fmla="+- 21600 0 7006"/>
                <a:gd name="G2" fmla="*/ 7006 1 2"/>
                <a:gd name="G3" fmla="+- 21600 0 G2"/>
                <a:gd name="G4" fmla="+/ 7006 21600 2"/>
                <a:gd name="G5" fmla="+/ G1 0 2"/>
                <a:gd name="G6" fmla="*/ 21600 21600 7006"/>
                <a:gd name="G7" fmla="*/ G6 1 2"/>
                <a:gd name="G8" fmla="+- 21600 0 G7"/>
                <a:gd name="G9" fmla="*/ 21600 1 2"/>
                <a:gd name="G10" fmla="+- 7006 0 G9"/>
                <a:gd name="G11" fmla="?: G10 G8 0"/>
                <a:gd name="G12" fmla="?: G10 G7 21600"/>
                <a:gd name="T0" fmla="*/ 18097 w 21600"/>
                <a:gd name="T1" fmla="*/ 10800 h 21600"/>
                <a:gd name="T2" fmla="*/ 10800 w 21600"/>
                <a:gd name="T3" fmla="*/ 21600 h 21600"/>
                <a:gd name="T4" fmla="*/ 3503 w 21600"/>
                <a:gd name="T5" fmla="*/ 10800 h 21600"/>
                <a:gd name="T6" fmla="*/ 10800 w 21600"/>
                <a:gd name="T7" fmla="*/ 0 h 21600"/>
                <a:gd name="T8" fmla="*/ 5303 w 21600"/>
                <a:gd name="T9" fmla="*/ 5303 h 21600"/>
                <a:gd name="T10" fmla="*/ 16297 w 21600"/>
                <a:gd name="T11" fmla="*/ 16297 h 21600"/>
              </a:gdLst>
              <a:ahLst/>
              <a:cxnLst>
                <a:cxn ang="0">
                  <a:pos x="T0" y="T1"/>
                </a:cxn>
                <a:cxn ang="0">
                  <a:pos x="T2" y="T3"/>
                </a:cxn>
                <a:cxn ang="0">
                  <a:pos x="T4" y="T5"/>
                </a:cxn>
                <a:cxn ang="0">
                  <a:pos x="T6" y="T7"/>
                </a:cxn>
              </a:cxnLst>
              <a:rect l="T8" t="T9" r="T10" b="T11"/>
              <a:pathLst>
                <a:path w="21600" h="21600">
                  <a:moveTo>
                    <a:pt x="0" y="0"/>
                  </a:moveTo>
                  <a:lnTo>
                    <a:pt x="7006" y="21600"/>
                  </a:lnTo>
                  <a:lnTo>
                    <a:pt x="14594" y="21600"/>
                  </a:lnTo>
                  <a:lnTo>
                    <a:pt x="21600" y="0"/>
                  </a:lnTo>
                  <a:close/>
                </a:path>
              </a:pathLst>
            </a:custGeom>
            <a:gradFill rotWithShape="0">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77" name="AutoShape 5"/>
            <p:cNvSpPr>
              <a:spLocks noChangeArrowheads="1"/>
            </p:cNvSpPr>
            <p:nvPr/>
          </p:nvSpPr>
          <p:spPr bwMode="auto">
            <a:xfrm rot="5400000" flipH="1">
              <a:off x="4080" y="2640"/>
              <a:ext cx="2928" cy="48"/>
            </a:xfrm>
            <a:custGeom>
              <a:avLst/>
              <a:gdLst>
                <a:gd name="G0" fmla="+- 7006 0 0"/>
                <a:gd name="G1" fmla="+- 21600 0 7006"/>
                <a:gd name="G2" fmla="*/ 7006 1 2"/>
                <a:gd name="G3" fmla="+- 21600 0 G2"/>
                <a:gd name="G4" fmla="+/ 7006 21600 2"/>
                <a:gd name="G5" fmla="+/ G1 0 2"/>
                <a:gd name="G6" fmla="*/ 21600 21600 7006"/>
                <a:gd name="G7" fmla="*/ G6 1 2"/>
                <a:gd name="G8" fmla="+- 21600 0 G7"/>
                <a:gd name="G9" fmla="*/ 21600 1 2"/>
                <a:gd name="G10" fmla="+- 7006 0 G9"/>
                <a:gd name="G11" fmla="?: G10 G8 0"/>
                <a:gd name="G12" fmla="?: G10 G7 21600"/>
                <a:gd name="T0" fmla="*/ 18097 w 21600"/>
                <a:gd name="T1" fmla="*/ 10800 h 21600"/>
                <a:gd name="T2" fmla="*/ 10800 w 21600"/>
                <a:gd name="T3" fmla="*/ 21600 h 21600"/>
                <a:gd name="T4" fmla="*/ 3503 w 21600"/>
                <a:gd name="T5" fmla="*/ 10800 h 21600"/>
                <a:gd name="T6" fmla="*/ 10800 w 21600"/>
                <a:gd name="T7" fmla="*/ 0 h 21600"/>
                <a:gd name="T8" fmla="*/ 5303 w 21600"/>
                <a:gd name="T9" fmla="*/ 5303 h 21600"/>
                <a:gd name="T10" fmla="*/ 16297 w 21600"/>
                <a:gd name="T11" fmla="*/ 16297 h 21600"/>
              </a:gdLst>
              <a:ahLst/>
              <a:cxnLst>
                <a:cxn ang="0">
                  <a:pos x="T0" y="T1"/>
                </a:cxn>
                <a:cxn ang="0">
                  <a:pos x="T2" y="T3"/>
                </a:cxn>
                <a:cxn ang="0">
                  <a:pos x="T4" y="T5"/>
                </a:cxn>
                <a:cxn ang="0">
                  <a:pos x="T6" y="T7"/>
                </a:cxn>
              </a:cxnLst>
              <a:rect l="T8" t="T9" r="T10" b="T11"/>
              <a:pathLst>
                <a:path w="21600" h="21600">
                  <a:moveTo>
                    <a:pt x="0" y="0"/>
                  </a:moveTo>
                  <a:lnTo>
                    <a:pt x="7006" y="21600"/>
                  </a:lnTo>
                  <a:lnTo>
                    <a:pt x="14594" y="21600"/>
                  </a:lnTo>
                  <a:lnTo>
                    <a:pt x="21600" y="0"/>
                  </a:lnTo>
                  <a:close/>
                </a:path>
              </a:pathLst>
            </a:custGeom>
            <a:gradFill rotWithShape="0">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78" name="AutoShape 6"/>
            <p:cNvSpPr>
              <a:spLocks/>
            </p:cNvSpPr>
            <p:nvPr/>
          </p:nvSpPr>
          <p:spPr bwMode="auto">
            <a:xfrm rot="5400000" flipV="1">
              <a:off x="2976" y="-1344"/>
              <a:ext cx="96" cy="5088"/>
            </a:xfrm>
            <a:prstGeom prst="leftBracket">
              <a:avLst>
                <a:gd name="adj" fmla="val 73856"/>
              </a:avLst>
            </a:prstGeom>
            <a:gradFill rotWithShape="0">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en-US">
                <a:solidFill>
                  <a:srgbClr val="000000"/>
                </a:solidFill>
              </a:endParaRPr>
            </a:p>
          </p:txBody>
        </p:sp>
      </p:grpSp>
      <p:grpSp>
        <p:nvGrpSpPr>
          <p:cNvPr id="3079" name="Group 7"/>
          <p:cNvGrpSpPr>
            <a:grpSpLocks/>
          </p:cNvGrpSpPr>
          <p:nvPr/>
        </p:nvGrpSpPr>
        <p:grpSpPr bwMode="auto">
          <a:xfrm>
            <a:off x="762000" y="381000"/>
            <a:ext cx="8077200" cy="1143000"/>
            <a:chOff x="480" y="240"/>
            <a:chExt cx="5088" cy="720"/>
          </a:xfrm>
        </p:grpSpPr>
        <p:sp>
          <p:nvSpPr>
            <p:cNvPr id="3080" name="AutoShape 8"/>
            <p:cNvSpPr>
              <a:spLocks noChangeArrowheads="1"/>
            </p:cNvSpPr>
            <p:nvPr/>
          </p:nvSpPr>
          <p:spPr bwMode="auto">
            <a:xfrm>
              <a:off x="480" y="240"/>
              <a:ext cx="5088" cy="720"/>
            </a:xfrm>
            <a:prstGeom prst="roundRect">
              <a:avLst>
                <a:gd name="adj" fmla="val 12083"/>
              </a:avLst>
            </a:prstGeom>
            <a:gradFill rotWithShape="1">
              <a:gsLst>
                <a:gs pos="0">
                  <a:schemeClr val="accent1"/>
                </a:gs>
                <a:gs pos="100000">
                  <a:schemeClr val="accent1">
                    <a:gamma/>
                    <a:shade val="86275"/>
                    <a:invGamma/>
                  </a:schemeClr>
                </a:gs>
              </a:gsLst>
              <a:lin ang="5400000" scaled="1"/>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81" name="AutoShape 9"/>
            <p:cNvSpPr>
              <a:spLocks/>
            </p:cNvSpPr>
            <p:nvPr/>
          </p:nvSpPr>
          <p:spPr bwMode="auto">
            <a:xfrm rot="5400000" flipV="1">
              <a:off x="2976" y="-2256"/>
              <a:ext cx="96" cy="5088"/>
            </a:xfrm>
            <a:prstGeom prst="leftBracket">
              <a:avLst>
                <a:gd name="adj" fmla="val 73856"/>
              </a:avLst>
            </a:prstGeom>
            <a:gradFill rotWithShape="0">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082" name="AutoShape 10"/>
          <p:cNvSpPr>
            <a:spLocks noChangeAspect="1" noChangeArrowheads="1" noTextEdit="1"/>
          </p:cNvSpPr>
          <p:nvPr/>
        </p:nvSpPr>
        <p:spPr bwMode="auto">
          <a:xfrm>
            <a:off x="2128838" y="2738438"/>
            <a:ext cx="24606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3083" name="Group 11"/>
          <p:cNvGrpSpPr>
            <a:grpSpLocks/>
          </p:cNvGrpSpPr>
          <p:nvPr/>
        </p:nvGrpSpPr>
        <p:grpSpPr bwMode="auto">
          <a:xfrm>
            <a:off x="152400" y="6172200"/>
            <a:ext cx="457200" cy="381000"/>
            <a:chOff x="96" y="3888"/>
            <a:chExt cx="288" cy="240"/>
          </a:xfrm>
        </p:grpSpPr>
        <p:sp>
          <p:nvSpPr>
            <p:cNvPr id="3084" name="AutoShape 12"/>
            <p:cNvSpPr>
              <a:spLocks noChangeArrowheads="1"/>
            </p:cNvSpPr>
            <p:nvPr/>
          </p:nvSpPr>
          <p:spPr bwMode="auto">
            <a:xfrm>
              <a:off x="96" y="3888"/>
              <a:ext cx="288" cy="48"/>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85" name="AutoShape 13"/>
            <p:cNvSpPr>
              <a:spLocks noChangeArrowheads="1"/>
            </p:cNvSpPr>
            <p:nvPr/>
          </p:nvSpPr>
          <p:spPr bwMode="auto">
            <a:xfrm>
              <a:off x="96" y="3984"/>
              <a:ext cx="288" cy="48"/>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86" name="AutoShape 14"/>
            <p:cNvSpPr>
              <a:spLocks noChangeArrowheads="1"/>
            </p:cNvSpPr>
            <p:nvPr/>
          </p:nvSpPr>
          <p:spPr bwMode="auto">
            <a:xfrm>
              <a:off x="96" y="4080"/>
              <a:ext cx="288" cy="48"/>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087" name="Rectangle 15"/>
          <p:cNvSpPr>
            <a:spLocks noGrp="1" noChangeArrowheads="1"/>
          </p:cNvSpPr>
          <p:nvPr>
            <p:ph type="ftr" sz="quarter" idx="3"/>
          </p:nvPr>
        </p:nvSpPr>
        <p:spPr bwMode="auto">
          <a:xfrm>
            <a:off x="2133600" y="6248400"/>
            <a:ext cx="5257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pPr>
            <a:endParaRPr lang="en-US">
              <a:solidFill>
                <a:srgbClr val="000000"/>
              </a:solidFill>
            </a:endParaRPr>
          </a:p>
        </p:txBody>
      </p:sp>
      <p:sp>
        <p:nvSpPr>
          <p:cNvPr id="3088" name="Rectangle 16"/>
          <p:cNvSpPr>
            <a:spLocks noGrp="1" noChangeArrowheads="1"/>
          </p:cNvSpPr>
          <p:nvPr>
            <p:ph type="body" idx="1"/>
          </p:nvPr>
        </p:nvSpPr>
        <p:spPr bwMode="auto">
          <a:xfrm>
            <a:off x="914400" y="20574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9" name="Rectangle 17"/>
          <p:cNvSpPr>
            <a:spLocks noGrp="1" noChangeArrowheads="1"/>
          </p:cNvSpPr>
          <p:nvPr>
            <p:ph type="sldNum" sz="quarter" idx="4"/>
          </p:nvPr>
        </p:nvSpPr>
        <p:spPr bwMode="auto">
          <a:xfrm>
            <a:off x="7467600" y="6308725"/>
            <a:ext cx="1219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pPr>
            <a:fld id="{785C0C15-11C4-4E88-978B-1AC87F62C46D}" type="slidenum">
              <a:rPr lang="en-US">
                <a:solidFill>
                  <a:srgbClr val="000000"/>
                </a:solidFill>
              </a:rPr>
              <a:pPr fontAlgn="base">
                <a:spcBef>
                  <a:spcPct val="0"/>
                </a:spcBef>
                <a:spcAft>
                  <a:spcPct val="0"/>
                </a:spcAft>
              </a:pPr>
              <a:t>‹#›</a:t>
            </a:fld>
            <a:endParaRPr lang="en-US">
              <a:solidFill>
                <a:srgbClr val="000000"/>
              </a:solidFill>
            </a:endParaRPr>
          </a:p>
        </p:txBody>
      </p:sp>
      <p:sp>
        <p:nvSpPr>
          <p:cNvPr id="3090" name="Rectangle 18"/>
          <p:cNvSpPr>
            <a:spLocks noGrp="1" noChangeArrowheads="1"/>
          </p:cNvSpPr>
          <p:nvPr>
            <p:ph type="dt" sz="half" idx="2"/>
          </p:nvPr>
        </p:nvSpPr>
        <p:spPr bwMode="auto">
          <a:xfrm>
            <a:off x="914400" y="6248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latin typeface="+mn-lt"/>
              </a:defRPr>
            </a:lvl1pPr>
          </a:lstStyle>
          <a:p>
            <a:pPr fontAlgn="base">
              <a:spcBef>
                <a:spcPct val="0"/>
              </a:spcBef>
              <a:spcAft>
                <a:spcPct val="0"/>
              </a:spcAft>
            </a:pPr>
            <a:endParaRPr lang="en-US">
              <a:solidFill>
                <a:srgbClr val="000000"/>
              </a:solidFill>
            </a:endParaRPr>
          </a:p>
        </p:txBody>
      </p:sp>
      <p:grpSp>
        <p:nvGrpSpPr>
          <p:cNvPr id="3091" name="Group 19"/>
          <p:cNvGrpSpPr>
            <a:grpSpLocks/>
          </p:cNvGrpSpPr>
          <p:nvPr/>
        </p:nvGrpSpPr>
        <p:grpSpPr bwMode="auto">
          <a:xfrm>
            <a:off x="914400" y="6019800"/>
            <a:ext cx="7772400" cy="304800"/>
            <a:chOff x="576" y="3792"/>
            <a:chExt cx="4896" cy="192"/>
          </a:xfrm>
        </p:grpSpPr>
        <p:sp>
          <p:nvSpPr>
            <p:cNvPr id="3092" name="Line 20"/>
            <p:cNvSpPr>
              <a:spLocks noChangeShapeType="1"/>
            </p:cNvSpPr>
            <p:nvPr/>
          </p:nvSpPr>
          <p:spPr bwMode="auto">
            <a:xfrm>
              <a:off x="576" y="3888"/>
              <a:ext cx="37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3093" name="Group 21"/>
            <p:cNvGrpSpPr>
              <a:grpSpLocks/>
            </p:cNvGrpSpPr>
            <p:nvPr userDrawn="1"/>
          </p:nvGrpSpPr>
          <p:grpSpPr bwMode="auto">
            <a:xfrm>
              <a:off x="5190" y="3888"/>
              <a:ext cx="165" cy="96"/>
              <a:chOff x="5202" y="768"/>
              <a:chExt cx="238" cy="144"/>
            </a:xfrm>
          </p:grpSpPr>
          <p:sp>
            <p:nvSpPr>
              <p:cNvPr id="3094" name="Rectangle 22"/>
              <p:cNvSpPr>
                <a:spLocks noChangeArrowheads="1"/>
              </p:cNvSpPr>
              <p:nvPr/>
            </p:nvSpPr>
            <p:spPr bwMode="auto">
              <a:xfrm>
                <a:off x="5202" y="895"/>
                <a:ext cx="48" cy="1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95" name="Rectangle 23"/>
              <p:cNvSpPr>
                <a:spLocks noChangeArrowheads="1"/>
              </p:cNvSpPr>
              <p:nvPr/>
            </p:nvSpPr>
            <p:spPr bwMode="auto">
              <a:xfrm>
                <a:off x="5264" y="864"/>
                <a:ext cx="48" cy="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96" name="Rectangle 24"/>
              <p:cNvSpPr>
                <a:spLocks noChangeArrowheads="1"/>
              </p:cNvSpPr>
              <p:nvPr/>
            </p:nvSpPr>
            <p:spPr bwMode="auto">
              <a:xfrm>
                <a:off x="5328" y="816"/>
                <a:ext cx="48" cy="9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97" name="Rectangle 25"/>
              <p:cNvSpPr>
                <a:spLocks noChangeArrowheads="1"/>
              </p:cNvSpPr>
              <p:nvPr/>
            </p:nvSpPr>
            <p:spPr bwMode="auto">
              <a:xfrm>
                <a:off x="5392" y="768"/>
                <a:ext cx="48" cy="1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098" name="Freeform 26"/>
            <p:cNvSpPr>
              <a:spLocks/>
            </p:cNvSpPr>
            <p:nvPr/>
          </p:nvSpPr>
          <p:spPr bwMode="auto">
            <a:xfrm>
              <a:off x="5115" y="3888"/>
              <a:ext cx="48" cy="96"/>
            </a:xfrm>
            <a:custGeom>
              <a:avLst/>
              <a:gdLst>
                <a:gd name="T0" fmla="*/ 0 w 240"/>
                <a:gd name="T1" fmla="*/ 144 h 384"/>
                <a:gd name="T2" fmla="*/ 96 w 240"/>
                <a:gd name="T3" fmla="*/ 144 h 384"/>
                <a:gd name="T4" fmla="*/ 240 w 240"/>
                <a:gd name="T5" fmla="*/ 0 h 384"/>
                <a:gd name="T6" fmla="*/ 240 w 240"/>
                <a:gd name="T7" fmla="*/ 384 h 384"/>
                <a:gd name="T8" fmla="*/ 96 w 240"/>
                <a:gd name="T9" fmla="*/ 240 h 384"/>
                <a:gd name="T10" fmla="*/ 0 w 240"/>
                <a:gd name="T11" fmla="*/ 240 h 384"/>
                <a:gd name="T12" fmla="*/ 0 w 240"/>
                <a:gd name="T13" fmla="*/ 144 h 384"/>
              </a:gdLst>
              <a:ahLst/>
              <a:cxnLst>
                <a:cxn ang="0">
                  <a:pos x="T0" y="T1"/>
                </a:cxn>
                <a:cxn ang="0">
                  <a:pos x="T2" y="T3"/>
                </a:cxn>
                <a:cxn ang="0">
                  <a:pos x="T4" y="T5"/>
                </a:cxn>
                <a:cxn ang="0">
                  <a:pos x="T6" y="T7"/>
                </a:cxn>
                <a:cxn ang="0">
                  <a:pos x="T8" y="T9"/>
                </a:cxn>
                <a:cxn ang="0">
                  <a:pos x="T10" y="T11"/>
                </a:cxn>
                <a:cxn ang="0">
                  <a:pos x="T12" y="T13"/>
                </a:cxn>
              </a:cxnLst>
              <a:rect l="0" t="0" r="r" b="b"/>
              <a:pathLst>
                <a:path w="240" h="384">
                  <a:moveTo>
                    <a:pt x="0" y="144"/>
                  </a:moveTo>
                  <a:lnTo>
                    <a:pt x="96" y="144"/>
                  </a:lnTo>
                  <a:lnTo>
                    <a:pt x="240" y="0"/>
                  </a:lnTo>
                  <a:lnTo>
                    <a:pt x="240" y="384"/>
                  </a:lnTo>
                  <a:lnTo>
                    <a:pt x="96" y="240"/>
                  </a:lnTo>
                  <a:lnTo>
                    <a:pt x="0" y="240"/>
                  </a:lnTo>
                  <a:lnTo>
                    <a:pt x="0" y="144"/>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3099" name="Group 27"/>
            <p:cNvGrpSpPr>
              <a:grpSpLocks/>
            </p:cNvGrpSpPr>
            <p:nvPr userDrawn="1"/>
          </p:nvGrpSpPr>
          <p:grpSpPr bwMode="auto">
            <a:xfrm>
              <a:off x="5403" y="3792"/>
              <a:ext cx="69" cy="192"/>
              <a:chOff x="4416" y="528"/>
              <a:chExt cx="96" cy="192"/>
            </a:xfrm>
          </p:grpSpPr>
          <p:sp>
            <p:nvSpPr>
              <p:cNvPr id="3100" name="Freeform 28"/>
              <p:cNvSpPr>
                <a:spLocks/>
              </p:cNvSpPr>
              <p:nvPr/>
            </p:nvSpPr>
            <p:spPr bwMode="auto">
              <a:xfrm>
                <a:off x="4416" y="528"/>
                <a:ext cx="96" cy="192"/>
              </a:xfrm>
              <a:custGeom>
                <a:avLst/>
                <a:gdLst>
                  <a:gd name="T0" fmla="*/ 0 w 144"/>
                  <a:gd name="T1" fmla="*/ 264 h 264"/>
                  <a:gd name="T2" fmla="*/ 0 w 144"/>
                  <a:gd name="T3" fmla="*/ 34 h 264"/>
                  <a:gd name="T4" fmla="*/ 36 w 144"/>
                  <a:gd name="T5" fmla="*/ 34 h 264"/>
                  <a:gd name="T6" fmla="*/ 36 w 144"/>
                  <a:gd name="T7" fmla="*/ 0 h 264"/>
                  <a:gd name="T8" fmla="*/ 108 w 144"/>
                  <a:gd name="T9" fmla="*/ 0 h 264"/>
                  <a:gd name="T10" fmla="*/ 108 w 144"/>
                  <a:gd name="T11" fmla="*/ 34 h 264"/>
                  <a:gd name="T12" fmla="*/ 144 w 144"/>
                  <a:gd name="T13" fmla="*/ 34 h 264"/>
                  <a:gd name="T14" fmla="*/ 144 w 144"/>
                  <a:gd name="T15" fmla="*/ 264 h 264"/>
                  <a:gd name="T16" fmla="*/ 0 w 144"/>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64">
                    <a:moveTo>
                      <a:pt x="0" y="264"/>
                    </a:moveTo>
                    <a:lnTo>
                      <a:pt x="0" y="34"/>
                    </a:lnTo>
                    <a:lnTo>
                      <a:pt x="36" y="34"/>
                    </a:lnTo>
                    <a:lnTo>
                      <a:pt x="36" y="0"/>
                    </a:lnTo>
                    <a:lnTo>
                      <a:pt x="108" y="0"/>
                    </a:lnTo>
                    <a:lnTo>
                      <a:pt x="108" y="34"/>
                    </a:lnTo>
                    <a:lnTo>
                      <a:pt x="144" y="34"/>
                    </a:lnTo>
                    <a:lnTo>
                      <a:pt x="144" y="264"/>
                    </a:lnTo>
                    <a:lnTo>
                      <a:pt x="0" y="26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101" name="Freeform 29"/>
              <p:cNvSpPr>
                <a:spLocks/>
              </p:cNvSpPr>
              <p:nvPr/>
            </p:nvSpPr>
            <p:spPr bwMode="auto">
              <a:xfrm>
                <a:off x="4416" y="624"/>
                <a:ext cx="96" cy="96"/>
              </a:xfrm>
              <a:custGeom>
                <a:avLst/>
                <a:gdLst>
                  <a:gd name="T0" fmla="*/ 0 w 96"/>
                  <a:gd name="T1" fmla="*/ 96 h 96"/>
                  <a:gd name="T2" fmla="*/ 0 w 96"/>
                  <a:gd name="T3" fmla="*/ 48 h 96"/>
                  <a:gd name="T4" fmla="*/ 96 w 96"/>
                  <a:gd name="T5" fmla="*/ 0 h 96"/>
                  <a:gd name="T6" fmla="*/ 96 w 96"/>
                  <a:gd name="T7" fmla="*/ 96 h 96"/>
                  <a:gd name="T8" fmla="*/ 0 w 96"/>
                  <a:gd name="T9" fmla="*/ 96 h 96"/>
                </a:gdLst>
                <a:ahLst/>
                <a:cxnLst>
                  <a:cxn ang="0">
                    <a:pos x="T0" y="T1"/>
                  </a:cxn>
                  <a:cxn ang="0">
                    <a:pos x="T2" y="T3"/>
                  </a:cxn>
                  <a:cxn ang="0">
                    <a:pos x="T4" y="T5"/>
                  </a:cxn>
                  <a:cxn ang="0">
                    <a:pos x="T6" y="T7"/>
                  </a:cxn>
                  <a:cxn ang="0">
                    <a:pos x="T8" y="T9"/>
                  </a:cxn>
                </a:cxnLst>
                <a:rect l="0" t="0" r="r" b="b"/>
                <a:pathLst>
                  <a:path w="96" h="96">
                    <a:moveTo>
                      <a:pt x="0" y="96"/>
                    </a:moveTo>
                    <a:lnTo>
                      <a:pt x="0" y="48"/>
                    </a:lnTo>
                    <a:lnTo>
                      <a:pt x="96" y="0"/>
                    </a:lnTo>
                    <a:lnTo>
                      <a:pt x="96" y="96"/>
                    </a:lnTo>
                    <a:lnTo>
                      <a:pt x="0" y="96"/>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sp>
        <p:nvSpPr>
          <p:cNvPr id="3102" name="Rectangle 30"/>
          <p:cNvSpPr>
            <a:spLocks noGrp="1" noChangeArrowheads="1"/>
          </p:cNvSpPr>
          <p:nvPr>
            <p:ph type="title"/>
          </p:nvPr>
        </p:nvSpPr>
        <p:spPr bwMode="auto">
          <a:xfrm>
            <a:off x="838200" y="5334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3103" name="Group 31"/>
          <p:cNvGrpSpPr>
            <a:grpSpLocks/>
          </p:cNvGrpSpPr>
          <p:nvPr/>
        </p:nvGrpSpPr>
        <p:grpSpPr bwMode="auto">
          <a:xfrm>
            <a:off x="0" y="152400"/>
            <a:ext cx="304800" cy="685800"/>
            <a:chOff x="0" y="96"/>
            <a:chExt cx="192" cy="432"/>
          </a:xfrm>
        </p:grpSpPr>
        <p:sp>
          <p:nvSpPr>
            <p:cNvPr id="3104" name="AutoShape 32"/>
            <p:cNvSpPr>
              <a:spLocks noChangeArrowheads="1"/>
            </p:cNvSpPr>
            <p:nvPr/>
          </p:nvSpPr>
          <p:spPr bwMode="auto">
            <a:xfrm>
              <a:off x="0" y="96"/>
              <a:ext cx="192" cy="432"/>
            </a:xfrm>
            <a:prstGeom prst="flowChartDelay">
              <a:avLst/>
            </a:prstGeom>
            <a:gradFill rotWithShape="1">
              <a:gsLst>
                <a:gs pos="0">
                  <a:schemeClr val="bg2">
                    <a:gamma/>
                    <a:tint val="33725"/>
                    <a:invGamma/>
                  </a:schemeClr>
                </a:gs>
                <a:gs pos="100000">
                  <a:schemeClr val="bg2"/>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105" name="AutoShape 33"/>
            <p:cNvSpPr>
              <a:spLocks noChangeArrowheads="1"/>
            </p:cNvSpPr>
            <p:nvPr/>
          </p:nvSpPr>
          <p:spPr bwMode="auto">
            <a:xfrm>
              <a:off x="0" y="120"/>
              <a:ext cx="171" cy="383"/>
            </a:xfrm>
            <a:prstGeom prst="flowChartDelay">
              <a:avLst/>
            </a:prstGeom>
            <a:solidFill>
              <a:schemeClr val="folHlink"/>
            </a:solidFill>
            <a:ln>
              <a:noFill/>
            </a:ln>
            <a:effectLst>
              <a:outerShdw dist="17961" dir="2700000" algn="ctr" rotWithShape="0">
                <a:schemeClr val="accent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106" name="Oval 34"/>
            <p:cNvSpPr>
              <a:spLocks noChangeArrowheads="1"/>
            </p:cNvSpPr>
            <p:nvPr/>
          </p:nvSpPr>
          <p:spPr bwMode="auto">
            <a:xfrm>
              <a:off x="28" y="262"/>
              <a:ext cx="96" cy="96"/>
            </a:xfrm>
            <a:prstGeom prst="ellipse">
              <a:avLst/>
            </a:prstGeom>
            <a:solidFill>
              <a:schemeClr val="fo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3681555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1"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 charset="2"/>
        <a:buChar char="§"/>
        <a:defRPr sz="2800">
          <a:solidFill>
            <a:schemeClr val="tx1"/>
          </a:solidFill>
          <a:latin typeface="+mn-lt"/>
        </a:defRPr>
      </a:lvl2pPr>
      <a:lvl3pPr marL="1143000" indent="-228600" algn="l" rtl="0" fontAlgn="base">
        <a:spcBef>
          <a:spcPct val="20000"/>
        </a:spcBef>
        <a:spcAft>
          <a:spcPct val="0"/>
        </a:spcAft>
        <a:buFont typeface="Wingdings" pitchFamily="1" charset="2"/>
        <a:buChar char="§"/>
        <a:defRPr sz="2400">
          <a:solidFill>
            <a:schemeClr val="tx1"/>
          </a:solidFill>
          <a:latin typeface="+mn-lt"/>
        </a:defRPr>
      </a:lvl3pPr>
      <a:lvl4pPr marL="1600200" indent="-228600" algn="l" rtl="0" fontAlgn="base">
        <a:spcBef>
          <a:spcPct val="20000"/>
        </a:spcBef>
        <a:spcAft>
          <a:spcPct val="0"/>
        </a:spcAft>
        <a:buFont typeface="Wingdings" pitchFamily="1" charset="2"/>
        <a:buChar char="§"/>
        <a:defRPr sz="2000">
          <a:solidFill>
            <a:schemeClr val="tx1"/>
          </a:solidFill>
          <a:latin typeface="+mn-lt"/>
        </a:defRPr>
      </a:lvl4pPr>
      <a:lvl5pPr marL="2057400" indent="-228600" algn="l" rtl="0" fontAlgn="base">
        <a:spcBef>
          <a:spcPct val="20000"/>
        </a:spcBef>
        <a:spcAft>
          <a:spcPct val="0"/>
        </a:spcAft>
        <a:buFont typeface="Wingdings" pitchFamily="1" charset="2"/>
        <a:buChar char="§"/>
        <a:defRPr sz="2000">
          <a:solidFill>
            <a:schemeClr val="tx1"/>
          </a:solidFill>
          <a:latin typeface="+mn-lt"/>
        </a:defRPr>
      </a:lvl5pPr>
      <a:lvl6pPr marL="2514600" indent="-228600" algn="l" rtl="0" fontAlgn="base">
        <a:spcBef>
          <a:spcPct val="20000"/>
        </a:spcBef>
        <a:spcAft>
          <a:spcPct val="0"/>
        </a:spcAft>
        <a:buFont typeface="Wingdings" pitchFamily="1" charset="2"/>
        <a:buChar char="§"/>
        <a:defRPr sz="2000">
          <a:solidFill>
            <a:schemeClr val="tx1"/>
          </a:solidFill>
          <a:latin typeface="+mn-lt"/>
        </a:defRPr>
      </a:lvl6pPr>
      <a:lvl7pPr marL="2971800" indent="-228600" algn="l" rtl="0" fontAlgn="base">
        <a:spcBef>
          <a:spcPct val="20000"/>
        </a:spcBef>
        <a:spcAft>
          <a:spcPct val="0"/>
        </a:spcAft>
        <a:buFont typeface="Wingdings" pitchFamily="1" charset="2"/>
        <a:buChar char="§"/>
        <a:defRPr sz="2000">
          <a:solidFill>
            <a:schemeClr val="tx1"/>
          </a:solidFill>
          <a:latin typeface="+mn-lt"/>
        </a:defRPr>
      </a:lvl7pPr>
      <a:lvl8pPr marL="3429000" indent="-228600" algn="l" rtl="0" fontAlgn="base">
        <a:spcBef>
          <a:spcPct val="20000"/>
        </a:spcBef>
        <a:spcAft>
          <a:spcPct val="0"/>
        </a:spcAft>
        <a:buFont typeface="Wingdings" pitchFamily="1" charset="2"/>
        <a:buChar char="§"/>
        <a:defRPr sz="2000">
          <a:solidFill>
            <a:schemeClr val="tx1"/>
          </a:solidFill>
          <a:latin typeface="+mn-lt"/>
        </a:defRPr>
      </a:lvl8pPr>
      <a:lvl9pPr marL="3886200" indent="-228600" algn="l" rtl="0" fontAlgn="base">
        <a:spcBef>
          <a:spcPct val="20000"/>
        </a:spcBef>
        <a:spcAft>
          <a:spcPct val="0"/>
        </a:spcAft>
        <a:buFont typeface="Wingdings" pitchFamily="1"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charset="0"/>
              </a:defRPr>
            </a:lvl1pPr>
          </a:lstStyle>
          <a:p>
            <a:pPr fontAlgn="base">
              <a:spcBef>
                <a:spcPct val="0"/>
              </a:spcBef>
              <a:spcAft>
                <a:spcPct val="0"/>
              </a:spcAft>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Arial" charset="0"/>
              </a:defRPr>
            </a:lvl1pPr>
          </a:lstStyle>
          <a:p>
            <a:pPr fontAlgn="base">
              <a:spcBef>
                <a:spcPct val="0"/>
              </a:spcBef>
              <a:spcAft>
                <a:spcPct val="0"/>
              </a:spcAft>
              <a:defRPr/>
            </a:pPr>
            <a:fld id="{19C96CD5-471C-4994-8B0D-751D376D914D}" type="slidenum">
              <a:rPr lang="en-US" altLang="zh-CN"/>
              <a:pPr fontAlgn="base">
                <a:spcBef>
                  <a:spcPct val="0"/>
                </a:spcBef>
                <a:spcAft>
                  <a:spcPct val="0"/>
                </a:spcAft>
                <a:defRPr/>
              </a:pPr>
              <a:t>‹#›</a:t>
            </a:fld>
            <a:endParaRPr lang="en-US" altLang="zh-CN"/>
          </a:p>
        </p:txBody>
      </p:sp>
    </p:spTree>
    <p:extLst>
      <p:ext uri="{BB962C8B-B14F-4D97-AF65-F5344CB8AC3E}">
        <p14:creationId xmlns:p14="http://schemas.microsoft.com/office/powerpoint/2010/main" val="20049837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cagle.com/caglecards/main.asp?image=http://www.cagle.com/working/070511/sack.jpg"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bin"/><Relationship Id="rId1" Type="http://schemas.openxmlformats.org/officeDocument/2006/relationships/slideLayout" Target="../slideLayouts/slideLayout39.xml"/><Relationship Id="rId4" Type="http://schemas.openxmlformats.org/officeDocument/2006/relationships/hyperlink" Target="http://www.pressconnect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3.bin"/><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www.pressconnects.co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EF Writers Logo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7912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8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News Writing Style</a:t>
            </a:r>
          </a:p>
        </p:txBody>
      </p:sp>
      <p:sp>
        <p:nvSpPr>
          <p:cNvPr id="34819" name="Rectangle 4"/>
          <p:cNvSpPr>
            <a:spLocks noGrp="1" noChangeArrowheads="1"/>
          </p:cNvSpPr>
          <p:nvPr>
            <p:ph type="body" sz="half" idx="2"/>
          </p:nvPr>
        </p:nvSpPr>
        <p:spPr/>
        <p:txBody>
          <a:bodyPr/>
          <a:lstStyle/>
          <a:p>
            <a:r>
              <a:rPr lang="en-US" sz="2800" smtClean="0"/>
              <a:t>Basic Rules</a:t>
            </a:r>
          </a:p>
          <a:p>
            <a:pPr lvl="1"/>
            <a:r>
              <a:rPr lang="en-US" sz="2400" smtClean="0"/>
              <a:t>6. Writing should be sharp and without extra or redundant words</a:t>
            </a:r>
          </a:p>
          <a:p>
            <a:pPr lvl="2"/>
            <a:r>
              <a:rPr lang="en-US" sz="2000" smtClean="0"/>
              <a:t>Do not use the word really, really!</a:t>
            </a:r>
          </a:p>
          <a:p>
            <a:pPr lvl="2"/>
            <a:r>
              <a:rPr lang="en-US" sz="2000" smtClean="0"/>
              <a:t>The news does not exaggerate</a:t>
            </a:r>
          </a:p>
        </p:txBody>
      </p:sp>
      <p:pic>
        <p:nvPicPr>
          <p:cNvPr id="34820"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2400300"/>
            <a:ext cx="3771900" cy="2513013"/>
          </a:xfrm>
        </p:spPr>
      </p:pic>
    </p:spTree>
    <p:extLst>
      <p:ext uri="{BB962C8B-B14F-4D97-AF65-F5344CB8AC3E}">
        <p14:creationId xmlns:p14="http://schemas.microsoft.com/office/powerpoint/2010/main" val="131583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News Writing Style</a:t>
            </a:r>
          </a:p>
        </p:txBody>
      </p:sp>
      <p:sp>
        <p:nvSpPr>
          <p:cNvPr id="36867" name="Rectangle 4"/>
          <p:cNvSpPr>
            <a:spLocks noGrp="1" noChangeArrowheads="1"/>
          </p:cNvSpPr>
          <p:nvPr>
            <p:ph type="body" sz="half" idx="2"/>
          </p:nvPr>
        </p:nvSpPr>
        <p:spPr/>
        <p:txBody>
          <a:bodyPr/>
          <a:lstStyle/>
          <a:p>
            <a:r>
              <a:rPr lang="en-US" sz="2800" smtClean="0"/>
              <a:t>Basic Rules</a:t>
            </a:r>
          </a:p>
          <a:p>
            <a:pPr lvl="1"/>
            <a:r>
              <a:rPr lang="en-US" sz="2400" smtClean="0"/>
              <a:t>7.  Write in THIRD PERSON (he, she) rather than FIRST PERSON (I) or SECOND PERSON (you)</a:t>
            </a:r>
          </a:p>
        </p:txBody>
      </p:sp>
      <p:pic>
        <p:nvPicPr>
          <p:cNvPr id="36868"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379538" y="1828800"/>
            <a:ext cx="2382837" cy="3657600"/>
          </a:xfrm>
        </p:spPr>
      </p:pic>
    </p:spTree>
    <p:extLst>
      <p:ext uri="{BB962C8B-B14F-4D97-AF65-F5344CB8AC3E}">
        <p14:creationId xmlns:p14="http://schemas.microsoft.com/office/powerpoint/2010/main" val="3154938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News Writing Style</a:t>
            </a:r>
          </a:p>
        </p:txBody>
      </p:sp>
      <p:sp>
        <p:nvSpPr>
          <p:cNvPr id="38915" name="Rectangle 4"/>
          <p:cNvSpPr>
            <a:spLocks noGrp="1" noChangeArrowheads="1"/>
          </p:cNvSpPr>
          <p:nvPr>
            <p:ph type="body" sz="half" idx="2"/>
          </p:nvPr>
        </p:nvSpPr>
        <p:spPr/>
        <p:txBody>
          <a:bodyPr/>
          <a:lstStyle/>
          <a:p>
            <a:pPr>
              <a:lnSpc>
                <a:spcPct val="90000"/>
              </a:lnSpc>
            </a:pPr>
            <a:r>
              <a:rPr lang="en-US" sz="2800" smtClean="0"/>
              <a:t>Basic Rules</a:t>
            </a:r>
          </a:p>
          <a:p>
            <a:pPr lvl="1">
              <a:lnSpc>
                <a:spcPct val="90000"/>
              </a:lnSpc>
            </a:pPr>
            <a:r>
              <a:rPr lang="en-US" sz="2400" smtClean="0"/>
              <a:t>8.  Never refer to yourself in a story</a:t>
            </a:r>
          </a:p>
          <a:p>
            <a:pPr lvl="2">
              <a:lnSpc>
                <a:spcPct val="90000"/>
              </a:lnSpc>
            </a:pPr>
            <a:r>
              <a:rPr lang="en-US" sz="2000" smtClean="0"/>
              <a:t>NOT: “I asked her about her favorite class”</a:t>
            </a:r>
          </a:p>
          <a:p>
            <a:pPr lvl="2">
              <a:lnSpc>
                <a:spcPct val="90000"/>
              </a:lnSpc>
            </a:pPr>
            <a:r>
              <a:rPr lang="en-US" sz="2000" smtClean="0"/>
              <a:t>BUT: “Jennifer said her favorite class was science.”</a:t>
            </a:r>
          </a:p>
          <a:p>
            <a:pPr lvl="2">
              <a:lnSpc>
                <a:spcPct val="90000"/>
              </a:lnSpc>
            </a:pPr>
            <a:r>
              <a:rPr lang="en-US" sz="2000" smtClean="0"/>
              <a:t>The reporter should be invisible</a:t>
            </a:r>
          </a:p>
        </p:txBody>
      </p:sp>
      <p:pic>
        <p:nvPicPr>
          <p:cNvPr id="38916"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2498725"/>
            <a:ext cx="3771900" cy="2316163"/>
          </a:xfrm>
        </p:spPr>
      </p:pic>
    </p:spTree>
    <p:extLst>
      <p:ext uri="{BB962C8B-B14F-4D97-AF65-F5344CB8AC3E}">
        <p14:creationId xmlns:p14="http://schemas.microsoft.com/office/powerpoint/2010/main" val="117816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News Writing Style</a:t>
            </a:r>
          </a:p>
        </p:txBody>
      </p:sp>
      <p:sp>
        <p:nvSpPr>
          <p:cNvPr id="40963" name="Rectangle 4"/>
          <p:cNvSpPr>
            <a:spLocks noGrp="1" noChangeArrowheads="1"/>
          </p:cNvSpPr>
          <p:nvPr>
            <p:ph type="body" sz="half" idx="1"/>
          </p:nvPr>
        </p:nvSpPr>
        <p:spPr/>
        <p:txBody>
          <a:bodyPr/>
          <a:lstStyle/>
          <a:p>
            <a:r>
              <a:rPr lang="en-US" sz="2800" smtClean="0"/>
              <a:t>Basic Rules</a:t>
            </a:r>
          </a:p>
          <a:p>
            <a:pPr lvl="1"/>
            <a:r>
              <a:rPr lang="en-US" sz="2400" smtClean="0"/>
              <a:t>9. News stories should never reflect the opinion of the writer</a:t>
            </a:r>
          </a:p>
          <a:p>
            <a:pPr lvl="1"/>
            <a:r>
              <a:rPr lang="en-US" sz="2400" smtClean="0"/>
              <a:t>The writer should be fair, balanced, and objective and only report the facts</a:t>
            </a:r>
          </a:p>
        </p:txBody>
      </p:sp>
      <p:pic>
        <p:nvPicPr>
          <p:cNvPr id="40964" name="Picture 5"/>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86300" y="1828800"/>
            <a:ext cx="3617913" cy="3657600"/>
          </a:xfrm>
        </p:spPr>
      </p:pic>
    </p:spTree>
    <p:extLst>
      <p:ext uri="{BB962C8B-B14F-4D97-AF65-F5344CB8AC3E}">
        <p14:creationId xmlns:p14="http://schemas.microsoft.com/office/powerpoint/2010/main" val="421768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News Writing Style</a:t>
            </a:r>
          </a:p>
        </p:txBody>
      </p:sp>
      <p:sp>
        <p:nvSpPr>
          <p:cNvPr id="43011" name="Rectangle 3"/>
          <p:cNvSpPr>
            <a:spLocks noGrp="1" noChangeArrowheads="1"/>
          </p:cNvSpPr>
          <p:nvPr>
            <p:ph type="body" sz="half" idx="1"/>
          </p:nvPr>
        </p:nvSpPr>
        <p:spPr/>
        <p:txBody>
          <a:bodyPr/>
          <a:lstStyle/>
          <a:p>
            <a:pPr>
              <a:lnSpc>
                <a:spcPct val="90000"/>
              </a:lnSpc>
            </a:pPr>
            <a:r>
              <a:rPr lang="en-US" sz="2800" smtClean="0"/>
              <a:t>Basic Rules</a:t>
            </a:r>
          </a:p>
          <a:p>
            <a:pPr lvl="1">
              <a:lnSpc>
                <a:spcPct val="90000"/>
              </a:lnSpc>
            </a:pPr>
            <a:r>
              <a:rPr lang="en-US" sz="2400" smtClean="0"/>
              <a:t>10.  The only opinion in a news story should be the opinions of others</a:t>
            </a:r>
          </a:p>
          <a:p>
            <a:pPr lvl="1">
              <a:lnSpc>
                <a:spcPct val="90000"/>
              </a:lnSpc>
            </a:pPr>
            <a:r>
              <a:rPr lang="en-US" sz="2400" smtClean="0"/>
              <a:t>All opinions should be attributed or credited to a source</a:t>
            </a:r>
          </a:p>
          <a:p>
            <a:pPr lvl="1">
              <a:lnSpc>
                <a:spcPct val="90000"/>
              </a:lnSpc>
            </a:pPr>
            <a:r>
              <a:rPr lang="en-US" sz="2400" smtClean="0"/>
              <a:t>Direct quotes are best</a:t>
            </a:r>
          </a:p>
        </p:txBody>
      </p:sp>
      <p:pic>
        <p:nvPicPr>
          <p:cNvPr id="43012" name="Picture 5"/>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10100" y="2017713"/>
            <a:ext cx="3771900" cy="3278187"/>
          </a:xfrm>
        </p:spPr>
      </p:pic>
    </p:spTree>
    <p:extLst>
      <p:ext uri="{BB962C8B-B14F-4D97-AF65-F5344CB8AC3E}">
        <p14:creationId xmlns:p14="http://schemas.microsoft.com/office/powerpoint/2010/main" val="110125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News Writing Style</a:t>
            </a:r>
          </a:p>
        </p:txBody>
      </p:sp>
      <p:sp>
        <p:nvSpPr>
          <p:cNvPr id="45059" name="Rectangle 3"/>
          <p:cNvSpPr>
            <a:spLocks noGrp="1" noChangeArrowheads="1"/>
          </p:cNvSpPr>
          <p:nvPr>
            <p:ph type="body" sz="half" idx="1"/>
          </p:nvPr>
        </p:nvSpPr>
        <p:spPr/>
        <p:txBody>
          <a:bodyPr/>
          <a:lstStyle/>
          <a:p>
            <a:r>
              <a:rPr lang="en-US" sz="2800" smtClean="0"/>
              <a:t>Basic Rules</a:t>
            </a:r>
          </a:p>
          <a:p>
            <a:pPr lvl="1"/>
            <a:r>
              <a:rPr lang="en-US" sz="2400" smtClean="0"/>
              <a:t>11. A good news story has several credible sources</a:t>
            </a:r>
          </a:p>
          <a:p>
            <a:pPr lvl="2"/>
            <a:r>
              <a:rPr lang="en-US" sz="2000" smtClean="0"/>
              <a:t>Do not just rely on one source</a:t>
            </a:r>
          </a:p>
        </p:txBody>
      </p:sp>
      <p:pic>
        <p:nvPicPr>
          <p:cNvPr id="45060" name="Picture 5"/>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03750" y="1828800"/>
            <a:ext cx="3706813" cy="3657600"/>
          </a:xfrm>
        </p:spPr>
      </p:pic>
    </p:spTree>
    <p:extLst>
      <p:ext uri="{BB962C8B-B14F-4D97-AF65-F5344CB8AC3E}">
        <p14:creationId xmlns:p14="http://schemas.microsoft.com/office/powerpoint/2010/main" val="4090379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News Writing Style</a:t>
            </a:r>
          </a:p>
        </p:txBody>
      </p:sp>
      <p:sp>
        <p:nvSpPr>
          <p:cNvPr id="47107" name="Rectangle 3"/>
          <p:cNvSpPr>
            <a:spLocks noGrp="1" noChangeArrowheads="1"/>
          </p:cNvSpPr>
          <p:nvPr>
            <p:ph type="body" sz="half" idx="1"/>
          </p:nvPr>
        </p:nvSpPr>
        <p:spPr/>
        <p:txBody>
          <a:bodyPr/>
          <a:lstStyle/>
          <a:p>
            <a:r>
              <a:rPr lang="en-US" sz="2800" smtClean="0"/>
              <a:t>Basic Rules</a:t>
            </a:r>
          </a:p>
          <a:p>
            <a:pPr lvl="1"/>
            <a:r>
              <a:rPr lang="en-US" sz="2400" smtClean="0"/>
              <a:t>12.  Use quotations throughout the story to verify and support the facts of the story</a:t>
            </a:r>
          </a:p>
        </p:txBody>
      </p:sp>
      <p:pic>
        <p:nvPicPr>
          <p:cNvPr id="47108"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8138" y="1828800"/>
            <a:ext cx="2154237" cy="3657600"/>
          </a:xfrm>
        </p:spPr>
      </p:pic>
    </p:spTree>
    <p:extLst>
      <p:ext uri="{BB962C8B-B14F-4D97-AF65-F5344CB8AC3E}">
        <p14:creationId xmlns:p14="http://schemas.microsoft.com/office/powerpoint/2010/main" val="57722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News Writing Style</a:t>
            </a:r>
          </a:p>
        </p:txBody>
      </p:sp>
      <p:sp>
        <p:nvSpPr>
          <p:cNvPr id="49155" name="Rectangle 3"/>
          <p:cNvSpPr>
            <a:spLocks noGrp="1" noChangeArrowheads="1"/>
          </p:cNvSpPr>
          <p:nvPr>
            <p:ph type="body" sz="half" idx="1"/>
          </p:nvPr>
        </p:nvSpPr>
        <p:spPr/>
        <p:txBody>
          <a:bodyPr/>
          <a:lstStyle/>
          <a:p>
            <a:r>
              <a:rPr lang="en-US" sz="2800" smtClean="0"/>
              <a:t>Types of Quotes</a:t>
            </a:r>
          </a:p>
          <a:p>
            <a:pPr lvl="1"/>
            <a:r>
              <a:rPr lang="en-US" sz="2400" smtClean="0"/>
              <a:t>Direct: Word for word repetition of a source</a:t>
            </a:r>
          </a:p>
          <a:p>
            <a:pPr lvl="1"/>
            <a:r>
              <a:rPr lang="en-US" sz="2400" smtClean="0"/>
              <a:t>Indirect: Rephrasing or restating the words of the source</a:t>
            </a:r>
          </a:p>
        </p:txBody>
      </p:sp>
      <p:pic>
        <p:nvPicPr>
          <p:cNvPr id="49156"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78413" y="1828800"/>
            <a:ext cx="2835275" cy="3657600"/>
          </a:xfrm>
        </p:spPr>
      </p:pic>
    </p:spTree>
    <p:extLst>
      <p:ext uri="{BB962C8B-B14F-4D97-AF65-F5344CB8AC3E}">
        <p14:creationId xmlns:p14="http://schemas.microsoft.com/office/powerpoint/2010/main" val="423774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News Writing Style</a:t>
            </a:r>
          </a:p>
        </p:txBody>
      </p:sp>
      <p:sp>
        <p:nvSpPr>
          <p:cNvPr id="51203" name="Line 5"/>
          <p:cNvSpPr>
            <a:spLocks noChangeShapeType="1"/>
          </p:cNvSpPr>
          <p:nvPr/>
        </p:nvSpPr>
        <p:spPr bwMode="auto">
          <a:xfrm>
            <a:off x="1905000" y="1981200"/>
            <a:ext cx="213360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4" name="Line 7"/>
          <p:cNvSpPr>
            <a:spLocks noChangeShapeType="1"/>
          </p:cNvSpPr>
          <p:nvPr/>
        </p:nvSpPr>
        <p:spPr bwMode="auto">
          <a:xfrm>
            <a:off x="1905000" y="1981200"/>
            <a:ext cx="441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5" name="Line 10"/>
          <p:cNvSpPr>
            <a:spLocks noChangeShapeType="1"/>
          </p:cNvSpPr>
          <p:nvPr/>
        </p:nvSpPr>
        <p:spPr bwMode="auto">
          <a:xfrm>
            <a:off x="2209800" y="25908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6" name="Line 11"/>
          <p:cNvSpPr>
            <a:spLocks noChangeShapeType="1"/>
          </p:cNvSpPr>
          <p:nvPr/>
        </p:nvSpPr>
        <p:spPr bwMode="auto">
          <a:xfrm>
            <a:off x="2438400" y="2971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7" name="Line 12"/>
          <p:cNvSpPr>
            <a:spLocks noChangeShapeType="1"/>
          </p:cNvSpPr>
          <p:nvPr/>
        </p:nvSpPr>
        <p:spPr bwMode="auto">
          <a:xfrm>
            <a:off x="2667000" y="3429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8" name="Line 13"/>
          <p:cNvSpPr>
            <a:spLocks noChangeShapeType="1"/>
          </p:cNvSpPr>
          <p:nvPr/>
        </p:nvSpPr>
        <p:spPr bwMode="auto">
          <a:xfrm>
            <a:off x="2895600" y="38862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09" name="Line 14"/>
          <p:cNvSpPr>
            <a:spLocks noChangeShapeType="1"/>
          </p:cNvSpPr>
          <p:nvPr/>
        </p:nvSpPr>
        <p:spPr bwMode="auto">
          <a:xfrm>
            <a:off x="3124200" y="4267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10" name="Line 15"/>
          <p:cNvSpPr>
            <a:spLocks noChangeShapeType="1"/>
          </p:cNvSpPr>
          <p:nvPr/>
        </p:nvSpPr>
        <p:spPr bwMode="auto">
          <a:xfrm>
            <a:off x="3352800" y="4724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11" name="Line 16"/>
          <p:cNvSpPr>
            <a:spLocks noChangeShapeType="1"/>
          </p:cNvSpPr>
          <p:nvPr/>
        </p:nvSpPr>
        <p:spPr bwMode="auto">
          <a:xfrm>
            <a:off x="3657600" y="52578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grpSp>
        <p:nvGrpSpPr>
          <p:cNvPr id="51212" name="Group 28"/>
          <p:cNvGrpSpPr>
            <a:grpSpLocks/>
          </p:cNvGrpSpPr>
          <p:nvPr/>
        </p:nvGrpSpPr>
        <p:grpSpPr bwMode="auto">
          <a:xfrm>
            <a:off x="1905000" y="1676400"/>
            <a:ext cx="4419600" cy="4343400"/>
            <a:chOff x="1200" y="1056"/>
            <a:chExt cx="2784" cy="2736"/>
          </a:xfrm>
        </p:grpSpPr>
        <p:sp>
          <p:nvSpPr>
            <p:cNvPr id="51214" name="Line 6"/>
            <p:cNvSpPr>
              <a:spLocks noChangeShapeType="1"/>
            </p:cNvSpPr>
            <p:nvPr/>
          </p:nvSpPr>
          <p:spPr bwMode="auto">
            <a:xfrm flipH="1">
              <a:off x="2544" y="1248"/>
              <a:ext cx="1440" cy="2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51215" name="Text Box 8"/>
            <p:cNvSpPr txBox="1">
              <a:spLocks noChangeArrowheads="1"/>
            </p:cNvSpPr>
            <p:nvPr/>
          </p:nvSpPr>
          <p:spPr bwMode="auto">
            <a:xfrm>
              <a:off x="1200" y="1056"/>
              <a:ext cx="2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defTabSz="457200" fontAlgn="base">
                <a:spcBef>
                  <a:spcPct val="50000"/>
                </a:spcBef>
                <a:spcAft>
                  <a:spcPct val="0"/>
                </a:spcAft>
              </a:pPr>
              <a:r>
                <a:rPr lang="en-US" sz="1600">
                  <a:solidFill>
                    <a:prstClr val="black"/>
                  </a:solidFill>
                </a:rPr>
                <a:t>Lead-Quote-Transition Inverted Pyramid Style</a:t>
              </a:r>
            </a:p>
          </p:txBody>
        </p:sp>
        <p:sp>
          <p:nvSpPr>
            <p:cNvPr id="51216" name="Text Box 19"/>
            <p:cNvSpPr txBox="1">
              <a:spLocks noChangeArrowheads="1"/>
            </p:cNvSpPr>
            <p:nvPr/>
          </p:nvSpPr>
          <p:spPr bwMode="auto">
            <a:xfrm>
              <a:off x="1536" y="1344"/>
              <a:ext cx="2112"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2000">
                  <a:solidFill>
                    <a:prstClr val="white"/>
                  </a:solidFill>
                </a:rPr>
                <a:t>SUMMARY LEAD</a:t>
              </a:r>
              <a:endParaRPr lang="en-US" sz="2000">
                <a:solidFill>
                  <a:prstClr val="black"/>
                </a:solidFill>
              </a:endParaRPr>
            </a:p>
          </p:txBody>
        </p:sp>
        <p:sp>
          <p:nvSpPr>
            <p:cNvPr id="51217" name="Text Box 20"/>
            <p:cNvSpPr txBox="1">
              <a:spLocks noChangeArrowheads="1"/>
            </p:cNvSpPr>
            <p:nvPr/>
          </p:nvSpPr>
          <p:spPr bwMode="auto">
            <a:xfrm>
              <a:off x="1728" y="1632"/>
              <a:ext cx="1776"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b="1">
                  <a:solidFill>
                    <a:prstClr val="white"/>
                  </a:solidFill>
                </a:rPr>
                <a:t>“DIRECT QUOTE”</a:t>
              </a:r>
            </a:p>
          </p:txBody>
        </p:sp>
        <p:sp>
          <p:nvSpPr>
            <p:cNvPr id="51218" name="Text Box 21"/>
            <p:cNvSpPr txBox="1">
              <a:spLocks noChangeArrowheads="1"/>
            </p:cNvSpPr>
            <p:nvPr/>
          </p:nvSpPr>
          <p:spPr bwMode="auto">
            <a:xfrm>
              <a:off x="1824" y="1920"/>
              <a:ext cx="1536"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b="1">
                  <a:solidFill>
                    <a:prstClr val="white"/>
                  </a:solidFill>
                </a:rPr>
                <a:t>TRANSITION</a:t>
              </a:r>
            </a:p>
          </p:txBody>
        </p:sp>
        <p:sp>
          <p:nvSpPr>
            <p:cNvPr id="51219" name="Text Box 22"/>
            <p:cNvSpPr txBox="1">
              <a:spLocks noChangeArrowheads="1"/>
            </p:cNvSpPr>
            <p:nvPr/>
          </p:nvSpPr>
          <p:spPr bwMode="auto">
            <a:xfrm>
              <a:off x="1920" y="2208"/>
              <a:ext cx="1296"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b="1">
                  <a:solidFill>
                    <a:prstClr val="white"/>
                  </a:solidFill>
                </a:rPr>
                <a:t>“DIRECT QUOTE”</a:t>
              </a:r>
            </a:p>
          </p:txBody>
        </p:sp>
        <p:sp>
          <p:nvSpPr>
            <p:cNvPr id="51220" name="Text Box 23"/>
            <p:cNvSpPr txBox="1">
              <a:spLocks noChangeArrowheads="1"/>
            </p:cNvSpPr>
            <p:nvPr/>
          </p:nvSpPr>
          <p:spPr bwMode="auto">
            <a:xfrm>
              <a:off x="2064" y="2736"/>
              <a:ext cx="1008" cy="17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200" b="1">
                  <a:solidFill>
                    <a:prstClr val="white"/>
                  </a:solidFill>
                </a:rPr>
                <a:t>“DIRECT QUOTE”</a:t>
              </a:r>
              <a:endParaRPr lang="en-US" sz="1600" b="1">
                <a:solidFill>
                  <a:prstClr val="white"/>
                </a:solidFill>
              </a:endParaRPr>
            </a:p>
          </p:txBody>
        </p:sp>
        <p:sp>
          <p:nvSpPr>
            <p:cNvPr id="51221" name="Text Box 25"/>
            <p:cNvSpPr txBox="1">
              <a:spLocks noChangeArrowheads="1"/>
            </p:cNvSpPr>
            <p:nvPr/>
          </p:nvSpPr>
          <p:spPr bwMode="auto">
            <a:xfrm>
              <a:off x="2064" y="3360"/>
              <a:ext cx="1056" cy="17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200" b="1">
                  <a:solidFill>
                    <a:prstClr val="white"/>
                  </a:solidFill>
                </a:rPr>
                <a:t>“DIRECT  QUOTE”</a:t>
              </a:r>
              <a:endParaRPr lang="en-US" sz="1600" b="1">
                <a:solidFill>
                  <a:prstClr val="white"/>
                </a:solidFill>
              </a:endParaRPr>
            </a:p>
          </p:txBody>
        </p:sp>
        <p:sp>
          <p:nvSpPr>
            <p:cNvPr id="51222" name="Text Box 26"/>
            <p:cNvSpPr txBox="1">
              <a:spLocks noChangeArrowheads="1"/>
            </p:cNvSpPr>
            <p:nvPr/>
          </p:nvSpPr>
          <p:spPr bwMode="auto">
            <a:xfrm>
              <a:off x="2016" y="2448"/>
              <a:ext cx="1104"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b="1">
                  <a:solidFill>
                    <a:prstClr val="white"/>
                  </a:solidFill>
                </a:rPr>
                <a:t>TRANSITION</a:t>
              </a:r>
            </a:p>
          </p:txBody>
        </p:sp>
        <p:sp>
          <p:nvSpPr>
            <p:cNvPr id="51223" name="Text Box 27"/>
            <p:cNvSpPr txBox="1">
              <a:spLocks noChangeArrowheads="1"/>
            </p:cNvSpPr>
            <p:nvPr/>
          </p:nvSpPr>
          <p:spPr bwMode="auto">
            <a:xfrm>
              <a:off x="2160" y="3024"/>
              <a:ext cx="864"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b="1">
                  <a:solidFill>
                    <a:prstClr val="white"/>
                  </a:solidFill>
                </a:rPr>
                <a:t>TRANSITION</a:t>
              </a:r>
            </a:p>
          </p:txBody>
        </p:sp>
      </p:grpSp>
    </p:spTree>
    <p:extLst>
      <p:ext uri="{BB962C8B-B14F-4D97-AF65-F5344CB8AC3E}">
        <p14:creationId xmlns:p14="http://schemas.microsoft.com/office/powerpoint/2010/main" val="323340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EF Writers Logo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7912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8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News Story Structure</a:t>
            </a:r>
          </a:p>
        </p:txBody>
      </p:sp>
      <p:sp>
        <p:nvSpPr>
          <p:cNvPr id="18435" name="Line 4"/>
          <p:cNvSpPr>
            <a:spLocks noChangeShapeType="1"/>
          </p:cNvSpPr>
          <p:nvPr/>
        </p:nvSpPr>
        <p:spPr bwMode="auto">
          <a:xfrm>
            <a:off x="1828800" y="1752600"/>
            <a:ext cx="2362200" cy="449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36" name="Line 5"/>
          <p:cNvSpPr>
            <a:spLocks noChangeShapeType="1"/>
          </p:cNvSpPr>
          <p:nvPr/>
        </p:nvSpPr>
        <p:spPr bwMode="auto">
          <a:xfrm>
            <a:off x="1828800" y="1752600"/>
            <a:ext cx="480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37" name="Line 6"/>
          <p:cNvSpPr>
            <a:spLocks noChangeShapeType="1"/>
          </p:cNvSpPr>
          <p:nvPr/>
        </p:nvSpPr>
        <p:spPr bwMode="auto">
          <a:xfrm flipH="1">
            <a:off x="4191000" y="1752600"/>
            <a:ext cx="2438400" cy="449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38" name="Line 7"/>
          <p:cNvSpPr>
            <a:spLocks noChangeShapeType="1"/>
          </p:cNvSpPr>
          <p:nvPr/>
        </p:nvSpPr>
        <p:spPr bwMode="auto">
          <a:xfrm>
            <a:off x="2286000" y="2590800"/>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39" name="Line 8"/>
          <p:cNvSpPr>
            <a:spLocks noChangeShapeType="1"/>
          </p:cNvSpPr>
          <p:nvPr/>
        </p:nvSpPr>
        <p:spPr bwMode="auto">
          <a:xfrm>
            <a:off x="2743200" y="35052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40" name="Line 9"/>
          <p:cNvSpPr>
            <a:spLocks noChangeShapeType="1"/>
          </p:cNvSpPr>
          <p:nvPr/>
        </p:nvSpPr>
        <p:spPr bwMode="auto">
          <a:xfrm>
            <a:off x="3200400" y="4343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18441" name="Text Box 10"/>
          <p:cNvSpPr txBox="1">
            <a:spLocks noChangeArrowheads="1"/>
          </p:cNvSpPr>
          <p:nvPr/>
        </p:nvSpPr>
        <p:spPr bwMode="auto">
          <a:xfrm>
            <a:off x="2438400" y="19812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2000">
                <a:solidFill>
                  <a:prstClr val="black"/>
                </a:solidFill>
              </a:rPr>
              <a:t>Most Important Information</a:t>
            </a:r>
            <a:endParaRPr lang="en-US" sz="1600">
              <a:solidFill>
                <a:prstClr val="black"/>
              </a:solidFill>
            </a:endParaRPr>
          </a:p>
        </p:txBody>
      </p:sp>
      <p:sp>
        <p:nvSpPr>
          <p:cNvPr id="18442" name="Text Box 11"/>
          <p:cNvSpPr txBox="1">
            <a:spLocks noChangeArrowheads="1"/>
          </p:cNvSpPr>
          <p:nvPr/>
        </p:nvSpPr>
        <p:spPr bwMode="auto">
          <a:xfrm>
            <a:off x="29718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a:solidFill>
                  <a:prstClr val="black"/>
                </a:solidFill>
              </a:rPr>
              <a:t>Next Most Important</a:t>
            </a:r>
          </a:p>
        </p:txBody>
      </p:sp>
      <p:sp>
        <p:nvSpPr>
          <p:cNvPr id="18443" name="Text Box 13"/>
          <p:cNvSpPr txBox="1">
            <a:spLocks noChangeArrowheads="1"/>
          </p:cNvSpPr>
          <p:nvPr/>
        </p:nvSpPr>
        <p:spPr bwMode="auto">
          <a:xfrm>
            <a:off x="3124200" y="37338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a:solidFill>
                  <a:prstClr val="black"/>
                </a:solidFill>
              </a:rPr>
              <a:t>Next Most Important</a:t>
            </a:r>
          </a:p>
        </p:txBody>
      </p:sp>
      <p:sp>
        <p:nvSpPr>
          <p:cNvPr id="18444" name="Text Box 14"/>
          <p:cNvSpPr txBox="1">
            <a:spLocks noChangeArrowheads="1"/>
          </p:cNvSpPr>
          <p:nvPr/>
        </p:nvSpPr>
        <p:spPr bwMode="auto">
          <a:xfrm>
            <a:off x="3733800" y="4572000"/>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400">
                <a:solidFill>
                  <a:prstClr val="black"/>
                </a:solidFill>
              </a:rPr>
              <a:t>Next Most Important</a:t>
            </a:r>
          </a:p>
        </p:txBody>
      </p:sp>
      <p:sp>
        <p:nvSpPr>
          <p:cNvPr id="18445" name="Text Box 15"/>
          <p:cNvSpPr txBox="1">
            <a:spLocks noChangeArrowheads="1"/>
          </p:cNvSpPr>
          <p:nvPr/>
        </p:nvSpPr>
        <p:spPr bwMode="auto">
          <a:xfrm>
            <a:off x="6019800" y="358140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defTabSz="457200" fontAlgn="base">
              <a:spcBef>
                <a:spcPct val="50000"/>
              </a:spcBef>
              <a:spcAft>
                <a:spcPct val="0"/>
              </a:spcAft>
            </a:pPr>
            <a:r>
              <a:rPr lang="en-US">
                <a:solidFill>
                  <a:prstClr val="black"/>
                </a:solidFill>
              </a:rPr>
              <a:t>The</a:t>
            </a:r>
          </a:p>
          <a:p>
            <a:pPr defTabSz="457200" fontAlgn="base">
              <a:spcBef>
                <a:spcPct val="50000"/>
              </a:spcBef>
              <a:spcAft>
                <a:spcPct val="0"/>
              </a:spcAft>
            </a:pPr>
            <a:r>
              <a:rPr lang="en-US">
                <a:solidFill>
                  <a:prstClr val="black"/>
                </a:solidFill>
              </a:rPr>
              <a:t>Inverted</a:t>
            </a:r>
          </a:p>
          <a:p>
            <a:pPr defTabSz="457200" fontAlgn="base">
              <a:spcBef>
                <a:spcPct val="50000"/>
              </a:spcBef>
              <a:spcAft>
                <a:spcPct val="0"/>
              </a:spcAft>
            </a:pPr>
            <a:r>
              <a:rPr lang="en-US">
                <a:solidFill>
                  <a:prstClr val="black"/>
                </a:solidFill>
              </a:rPr>
              <a:t>Pyramid</a:t>
            </a:r>
          </a:p>
        </p:txBody>
      </p:sp>
      <p:sp>
        <p:nvSpPr>
          <p:cNvPr id="18446" name="TextBox 13"/>
          <p:cNvSpPr txBox="1">
            <a:spLocks noChangeArrowheads="1"/>
          </p:cNvSpPr>
          <p:nvPr/>
        </p:nvSpPr>
        <p:spPr bwMode="auto">
          <a:xfrm>
            <a:off x="8429625" y="0"/>
            <a:ext cx="71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defTabSz="457200" fontAlgn="base">
              <a:spcBef>
                <a:spcPct val="0"/>
              </a:spcBef>
              <a:spcAft>
                <a:spcPct val="0"/>
              </a:spcAft>
            </a:pPr>
            <a:r>
              <a:rPr lang="en-US" sz="7200">
                <a:solidFill>
                  <a:prstClr val="black"/>
                </a:solidFill>
              </a:rPr>
              <a:t>A</a:t>
            </a:r>
          </a:p>
        </p:txBody>
      </p:sp>
    </p:spTree>
    <p:extLst>
      <p:ext uri="{BB962C8B-B14F-4D97-AF65-F5344CB8AC3E}">
        <p14:creationId xmlns:p14="http://schemas.microsoft.com/office/powerpoint/2010/main" val="1516030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r>
              <a:rPr lang="en-US" b="1">
                <a:latin typeface="Century" pitchFamily="18" charset="0"/>
              </a:rPr>
              <a:t>Writing a Newspaper Story</a:t>
            </a:r>
          </a:p>
        </p:txBody>
      </p:sp>
      <p:sp>
        <p:nvSpPr>
          <p:cNvPr id="66563" name="Rectangle 3"/>
          <p:cNvSpPr>
            <a:spLocks noGrp="1" noChangeArrowheads="1"/>
          </p:cNvSpPr>
          <p:nvPr>
            <p:ph type="subTitle" idx="1"/>
          </p:nvPr>
        </p:nvSpPr>
        <p:spPr/>
        <p:txBody>
          <a:bodyPr/>
          <a:lstStyle/>
          <a:p>
            <a:pPr marL="609600" indent="-609600"/>
            <a:r>
              <a:rPr lang="en-US"/>
              <a:t> </a:t>
            </a:r>
          </a:p>
        </p:txBody>
      </p:sp>
    </p:spTree>
    <p:extLst>
      <p:ext uri="{BB962C8B-B14F-4D97-AF65-F5344CB8AC3E}">
        <p14:creationId xmlns:p14="http://schemas.microsoft.com/office/powerpoint/2010/main" val="2732969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Parts of a News Story</a:t>
            </a:r>
          </a:p>
        </p:txBody>
      </p:sp>
      <p:sp>
        <p:nvSpPr>
          <p:cNvPr id="67587" name="Rectangle 3"/>
          <p:cNvSpPr>
            <a:spLocks noGrp="1" noChangeArrowheads="1"/>
          </p:cNvSpPr>
          <p:nvPr>
            <p:ph type="body" idx="1"/>
          </p:nvPr>
        </p:nvSpPr>
        <p:spPr/>
        <p:txBody>
          <a:bodyPr/>
          <a:lstStyle/>
          <a:p>
            <a:pPr marL="609600" indent="-609600">
              <a:buFontTx/>
              <a:buAutoNum type="arabicPeriod"/>
            </a:pPr>
            <a:r>
              <a:rPr lang="en-US"/>
              <a:t>Headline – tells what the story is about</a:t>
            </a:r>
          </a:p>
          <a:p>
            <a:pPr marL="609600" indent="-609600">
              <a:buFontTx/>
              <a:buAutoNum type="arabicPeriod"/>
            </a:pPr>
            <a:r>
              <a:rPr lang="en-US"/>
              <a:t>Byline – shows who wrote the story</a:t>
            </a:r>
          </a:p>
          <a:p>
            <a:pPr marL="609600" indent="-609600">
              <a:buFontTx/>
              <a:buAutoNum type="arabicPeriod"/>
            </a:pPr>
            <a:r>
              <a:rPr lang="en-US"/>
              <a:t>Lead – tells the most important facts (5 W’s)</a:t>
            </a:r>
          </a:p>
          <a:p>
            <a:pPr marL="609600" indent="-609600">
              <a:buFontTx/>
              <a:buAutoNum type="arabicPeriod"/>
            </a:pPr>
            <a:r>
              <a:rPr lang="en-US"/>
              <a:t>Body – contains more information and details</a:t>
            </a:r>
          </a:p>
          <a:p>
            <a:pPr marL="609600" indent="-609600">
              <a:buFontTx/>
              <a:buAutoNum type="arabicPeriod"/>
            </a:pPr>
            <a:r>
              <a:rPr lang="en-US"/>
              <a:t>Ending – gives something to think about</a:t>
            </a:r>
          </a:p>
        </p:txBody>
      </p:sp>
    </p:spTree>
    <p:extLst>
      <p:ext uri="{BB962C8B-B14F-4D97-AF65-F5344CB8AC3E}">
        <p14:creationId xmlns:p14="http://schemas.microsoft.com/office/powerpoint/2010/main" val="4142558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Parts of a News Story</a:t>
            </a:r>
          </a:p>
        </p:txBody>
      </p:sp>
      <p:sp>
        <p:nvSpPr>
          <p:cNvPr id="69635" name="Rectangle 3"/>
          <p:cNvSpPr>
            <a:spLocks noGrp="1" noChangeArrowheads="1"/>
          </p:cNvSpPr>
          <p:nvPr>
            <p:ph type="body" sz="half" idx="1"/>
          </p:nvPr>
        </p:nvSpPr>
        <p:spPr>
          <a:xfrm>
            <a:off x="0" y="1981200"/>
            <a:ext cx="1905000" cy="4114800"/>
          </a:xfrm>
        </p:spPr>
        <p:txBody>
          <a:bodyPr/>
          <a:lstStyle/>
          <a:p>
            <a:pPr marL="533400" indent="-533400">
              <a:buFontTx/>
              <a:buAutoNum type="arabicPeriod"/>
            </a:pPr>
            <a:r>
              <a:rPr lang="en-US">
                <a:solidFill>
                  <a:srgbClr val="FF0000"/>
                </a:solidFill>
              </a:rPr>
              <a:t>Headline</a:t>
            </a:r>
          </a:p>
        </p:txBody>
      </p:sp>
      <p:sp>
        <p:nvSpPr>
          <p:cNvPr id="69636" name="Rectangle 4"/>
          <p:cNvSpPr>
            <a:spLocks noGrp="1" noChangeArrowheads="1"/>
          </p:cNvSpPr>
          <p:nvPr>
            <p:ph type="body" sz="half" idx="2"/>
          </p:nvPr>
        </p:nvSpPr>
        <p:spPr>
          <a:xfrm>
            <a:off x="5410200" y="1981200"/>
            <a:ext cx="3048000" cy="4114800"/>
          </a:xfrm>
        </p:spPr>
        <p:txBody>
          <a:bodyPr/>
          <a:lstStyle/>
          <a:p>
            <a:pPr>
              <a:buFontTx/>
              <a:buNone/>
            </a:pPr>
            <a:endParaRPr lang="en-US"/>
          </a:p>
          <a:p>
            <a:pPr>
              <a:buFontTx/>
              <a:buNone/>
            </a:pPr>
            <a:endParaRPr lang="en-US"/>
          </a:p>
          <a:p>
            <a:pPr>
              <a:buFontTx/>
              <a:buNone/>
            </a:pPr>
            <a:endParaRPr lang="en-US"/>
          </a:p>
          <a:p>
            <a:pPr>
              <a:buFontTx/>
              <a:buNone/>
            </a:pPr>
            <a:endParaRPr lang="en-US"/>
          </a:p>
        </p:txBody>
      </p:sp>
      <p:sp>
        <p:nvSpPr>
          <p:cNvPr id="69638" name="Text Box 6"/>
          <p:cNvSpPr txBox="1">
            <a:spLocks noChangeArrowheads="1"/>
          </p:cNvSpPr>
          <p:nvPr/>
        </p:nvSpPr>
        <p:spPr bwMode="auto">
          <a:xfrm>
            <a:off x="1981200" y="19812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000000"/>
                </a:solidFill>
                <a:latin typeface="Times New Roman" pitchFamily="18" charset="0"/>
              </a:rPr>
              <a:t>Train accident forces evacuation</a:t>
            </a:r>
          </a:p>
        </p:txBody>
      </p:sp>
    </p:spTree>
    <p:extLst>
      <p:ext uri="{BB962C8B-B14F-4D97-AF65-F5344CB8AC3E}">
        <p14:creationId xmlns:p14="http://schemas.microsoft.com/office/powerpoint/2010/main" val="114094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Parts of a News Story</a:t>
            </a:r>
          </a:p>
        </p:txBody>
      </p:sp>
      <p:sp>
        <p:nvSpPr>
          <p:cNvPr id="70659" name="Rectangle 3"/>
          <p:cNvSpPr>
            <a:spLocks noGrp="1" noChangeArrowheads="1"/>
          </p:cNvSpPr>
          <p:nvPr>
            <p:ph type="body" sz="half" idx="1"/>
          </p:nvPr>
        </p:nvSpPr>
        <p:spPr>
          <a:xfrm>
            <a:off x="0" y="1981200"/>
            <a:ext cx="1905000" cy="4114800"/>
          </a:xfrm>
        </p:spPr>
        <p:txBody>
          <a:bodyPr/>
          <a:lstStyle/>
          <a:p>
            <a:pPr marL="533400" indent="-533400">
              <a:buFontTx/>
              <a:buAutoNum type="arabicPeriod"/>
            </a:pPr>
            <a:r>
              <a:rPr lang="en-US"/>
              <a:t>Headline</a:t>
            </a:r>
          </a:p>
          <a:p>
            <a:pPr marL="533400" indent="-533400">
              <a:buFontTx/>
              <a:buAutoNum type="arabicPeriod"/>
            </a:pPr>
            <a:r>
              <a:rPr lang="en-US">
                <a:solidFill>
                  <a:srgbClr val="FF0000"/>
                </a:solidFill>
              </a:rPr>
              <a:t>Byline</a:t>
            </a:r>
          </a:p>
        </p:txBody>
      </p:sp>
      <p:sp>
        <p:nvSpPr>
          <p:cNvPr id="70660" name="Rectangle 4"/>
          <p:cNvSpPr>
            <a:spLocks noGrp="1" noChangeArrowheads="1"/>
          </p:cNvSpPr>
          <p:nvPr>
            <p:ph type="body" sz="half" idx="2"/>
          </p:nvPr>
        </p:nvSpPr>
        <p:spPr>
          <a:xfrm>
            <a:off x="5410200" y="1981200"/>
            <a:ext cx="3048000" cy="4114800"/>
          </a:xfrm>
        </p:spPr>
        <p:txBody>
          <a:bodyPr/>
          <a:lstStyle/>
          <a:p>
            <a:pPr>
              <a:buFontTx/>
              <a:buNone/>
            </a:pPr>
            <a:endParaRPr lang="en-US"/>
          </a:p>
          <a:p>
            <a:pPr>
              <a:buFontTx/>
              <a:buNone/>
            </a:pPr>
            <a:endParaRPr lang="en-US"/>
          </a:p>
          <a:p>
            <a:pPr>
              <a:buFontTx/>
              <a:buNone/>
            </a:pPr>
            <a:endParaRPr lang="en-US"/>
          </a:p>
          <a:p>
            <a:pPr>
              <a:buFontTx/>
              <a:buNone/>
            </a:pPr>
            <a:endParaRPr lang="en-US"/>
          </a:p>
        </p:txBody>
      </p:sp>
      <p:sp>
        <p:nvSpPr>
          <p:cNvPr id="70661" name="Text Box 5"/>
          <p:cNvSpPr txBox="1">
            <a:spLocks noChangeArrowheads="1"/>
          </p:cNvSpPr>
          <p:nvPr/>
        </p:nvSpPr>
        <p:spPr bwMode="auto">
          <a:xfrm>
            <a:off x="1981200" y="1981200"/>
            <a:ext cx="69342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000000"/>
                </a:solidFill>
                <a:latin typeface="Times New Roman" pitchFamily="18" charset="0"/>
              </a:rPr>
              <a:t>Train accident forces evacuation</a:t>
            </a:r>
          </a:p>
          <a:p>
            <a:pPr algn="ctr" fontAlgn="base">
              <a:spcBef>
                <a:spcPct val="50000"/>
              </a:spcBef>
              <a:spcAft>
                <a:spcPct val="0"/>
              </a:spcAft>
            </a:pPr>
            <a:r>
              <a:rPr lang="en-US" sz="2000">
                <a:solidFill>
                  <a:srgbClr val="000000"/>
                </a:solidFill>
                <a:latin typeface="Times New Roman" pitchFamily="18" charset="0"/>
              </a:rPr>
              <a:t>By Scott Freed</a:t>
            </a:r>
          </a:p>
        </p:txBody>
      </p:sp>
    </p:spTree>
    <p:extLst>
      <p:ext uri="{BB962C8B-B14F-4D97-AF65-F5344CB8AC3E}">
        <p14:creationId xmlns:p14="http://schemas.microsoft.com/office/powerpoint/2010/main" val="2091166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Parts of a News Story</a:t>
            </a:r>
          </a:p>
        </p:txBody>
      </p:sp>
      <p:sp>
        <p:nvSpPr>
          <p:cNvPr id="71683" name="Rectangle 3"/>
          <p:cNvSpPr>
            <a:spLocks noGrp="1" noChangeArrowheads="1"/>
          </p:cNvSpPr>
          <p:nvPr>
            <p:ph type="body" sz="half" idx="1"/>
          </p:nvPr>
        </p:nvSpPr>
        <p:spPr>
          <a:xfrm>
            <a:off x="0" y="1981200"/>
            <a:ext cx="1905000" cy="4114800"/>
          </a:xfrm>
        </p:spPr>
        <p:txBody>
          <a:bodyPr/>
          <a:lstStyle/>
          <a:p>
            <a:pPr marL="533400" indent="-533400">
              <a:buFontTx/>
              <a:buAutoNum type="arabicPeriod"/>
            </a:pPr>
            <a:r>
              <a:rPr lang="en-US"/>
              <a:t>Headline</a:t>
            </a:r>
          </a:p>
          <a:p>
            <a:pPr marL="533400" indent="-533400">
              <a:buFontTx/>
              <a:buAutoNum type="arabicPeriod"/>
            </a:pPr>
            <a:r>
              <a:rPr lang="en-US"/>
              <a:t>Byline</a:t>
            </a:r>
          </a:p>
          <a:p>
            <a:pPr marL="533400" indent="-533400">
              <a:buFontTx/>
              <a:buAutoNum type="arabicPeriod"/>
            </a:pPr>
            <a:r>
              <a:rPr lang="en-US">
                <a:solidFill>
                  <a:srgbClr val="FF0000"/>
                </a:solidFill>
              </a:rPr>
              <a:t>Lead</a:t>
            </a:r>
          </a:p>
          <a:p>
            <a:pPr marL="533400" indent="-533400">
              <a:buFontTx/>
              <a:buAutoNum type="arabicPeriod"/>
            </a:pPr>
            <a:endParaRPr lang="en-US">
              <a:solidFill>
                <a:srgbClr val="FF0000"/>
              </a:solidFill>
            </a:endParaRPr>
          </a:p>
        </p:txBody>
      </p:sp>
      <p:sp>
        <p:nvSpPr>
          <p:cNvPr id="71684" name="Rectangle 4"/>
          <p:cNvSpPr>
            <a:spLocks noGrp="1" noChangeArrowheads="1"/>
          </p:cNvSpPr>
          <p:nvPr>
            <p:ph type="body" sz="half" idx="2"/>
          </p:nvPr>
        </p:nvSpPr>
        <p:spPr>
          <a:xfrm>
            <a:off x="5448300" y="1981200"/>
            <a:ext cx="3048000" cy="4114800"/>
          </a:xfrm>
        </p:spPr>
        <p:txBody>
          <a:bodyPr/>
          <a:lstStyle/>
          <a:p>
            <a:pPr>
              <a:buFontTx/>
              <a:buNone/>
            </a:pPr>
            <a:endParaRPr lang="en-US"/>
          </a:p>
          <a:p>
            <a:pPr>
              <a:buFontTx/>
              <a:buNone/>
            </a:pPr>
            <a:endParaRPr lang="en-US"/>
          </a:p>
          <a:p>
            <a:pPr>
              <a:buFontTx/>
              <a:buNone/>
            </a:pPr>
            <a:endParaRPr lang="en-US"/>
          </a:p>
          <a:p>
            <a:pPr>
              <a:buFontTx/>
              <a:buNone/>
            </a:pPr>
            <a:endParaRPr lang="en-US"/>
          </a:p>
        </p:txBody>
      </p:sp>
      <p:sp>
        <p:nvSpPr>
          <p:cNvPr id="71685" name="Text Box 5"/>
          <p:cNvSpPr txBox="1">
            <a:spLocks noChangeArrowheads="1"/>
          </p:cNvSpPr>
          <p:nvPr/>
        </p:nvSpPr>
        <p:spPr bwMode="auto">
          <a:xfrm>
            <a:off x="1981200" y="1981200"/>
            <a:ext cx="6934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a:solidFill>
                  <a:srgbClr val="000000"/>
                </a:solidFill>
                <a:latin typeface="Times New Roman" pitchFamily="18" charset="0"/>
              </a:rPr>
              <a:t>Train accident forces evacuation</a:t>
            </a:r>
          </a:p>
          <a:p>
            <a:pPr algn="ctr" fontAlgn="base">
              <a:spcBef>
                <a:spcPct val="50000"/>
              </a:spcBef>
              <a:spcAft>
                <a:spcPct val="0"/>
              </a:spcAft>
            </a:pPr>
            <a:r>
              <a:rPr lang="en-US" sz="2000" dirty="0">
                <a:solidFill>
                  <a:srgbClr val="000000"/>
                </a:solidFill>
                <a:latin typeface="Times New Roman" pitchFamily="18" charset="0"/>
              </a:rPr>
              <a:t>By Scott Freed</a:t>
            </a:r>
          </a:p>
          <a:p>
            <a:pPr fontAlgn="base">
              <a:spcBef>
                <a:spcPct val="50000"/>
              </a:spcBef>
              <a:spcAft>
                <a:spcPct val="0"/>
              </a:spcAft>
            </a:pPr>
            <a:r>
              <a:rPr lang="en-US" sz="2400" b="1" dirty="0" smtClean="0">
                <a:solidFill>
                  <a:srgbClr val="000000"/>
                </a:solidFill>
                <a:latin typeface="Times New Roman" pitchFamily="18" charset="0"/>
              </a:rPr>
              <a:t>A </a:t>
            </a:r>
            <a:r>
              <a:rPr lang="en-US" sz="2400" b="1" dirty="0">
                <a:solidFill>
                  <a:srgbClr val="000000"/>
                </a:solidFill>
                <a:latin typeface="Times New Roman" pitchFamily="18" charset="0"/>
              </a:rPr>
              <a:t>freight train carrying dangerous chemicals collided with a semi-trailer in southwestern Manitoba on Thursday, sending a towering plume of toxic black smoke into the air and forcing the evacuation of more than 100 area residents.</a:t>
            </a:r>
          </a:p>
        </p:txBody>
      </p:sp>
    </p:spTree>
    <p:extLst>
      <p:ext uri="{BB962C8B-B14F-4D97-AF65-F5344CB8AC3E}">
        <p14:creationId xmlns:p14="http://schemas.microsoft.com/office/powerpoint/2010/main" val="1319314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Parts of a News Story</a:t>
            </a:r>
          </a:p>
        </p:txBody>
      </p:sp>
      <p:sp>
        <p:nvSpPr>
          <p:cNvPr id="72707" name="Rectangle 3"/>
          <p:cNvSpPr>
            <a:spLocks noGrp="1" noChangeArrowheads="1"/>
          </p:cNvSpPr>
          <p:nvPr>
            <p:ph type="body" sz="half" idx="1"/>
          </p:nvPr>
        </p:nvSpPr>
        <p:spPr>
          <a:xfrm>
            <a:off x="0" y="1981200"/>
            <a:ext cx="1905000" cy="4114800"/>
          </a:xfrm>
        </p:spPr>
        <p:txBody>
          <a:bodyPr/>
          <a:lstStyle/>
          <a:p>
            <a:pPr marL="533400" indent="-533400">
              <a:buFontTx/>
              <a:buAutoNum type="arabicPeriod"/>
            </a:pPr>
            <a:r>
              <a:rPr lang="en-US"/>
              <a:t>Headline</a:t>
            </a:r>
          </a:p>
          <a:p>
            <a:pPr marL="533400" indent="-533400">
              <a:buFontTx/>
              <a:buAutoNum type="arabicPeriod"/>
            </a:pPr>
            <a:r>
              <a:rPr lang="en-US"/>
              <a:t>Byline</a:t>
            </a:r>
          </a:p>
          <a:p>
            <a:pPr marL="533400" indent="-533400">
              <a:buFontTx/>
              <a:buAutoNum type="arabicPeriod"/>
            </a:pPr>
            <a:r>
              <a:rPr lang="en-US"/>
              <a:t>Lead</a:t>
            </a:r>
          </a:p>
          <a:p>
            <a:pPr marL="533400" indent="-533400">
              <a:buFontTx/>
              <a:buAutoNum type="arabicPeriod"/>
            </a:pPr>
            <a:r>
              <a:rPr lang="en-US">
                <a:solidFill>
                  <a:srgbClr val="FF0000"/>
                </a:solidFill>
              </a:rPr>
              <a:t>Body</a:t>
            </a:r>
          </a:p>
        </p:txBody>
      </p:sp>
      <p:sp>
        <p:nvSpPr>
          <p:cNvPr id="72708" name="Rectangle 4"/>
          <p:cNvSpPr>
            <a:spLocks noGrp="1" noChangeArrowheads="1"/>
          </p:cNvSpPr>
          <p:nvPr>
            <p:ph type="body" sz="half" idx="2"/>
          </p:nvPr>
        </p:nvSpPr>
        <p:spPr>
          <a:xfrm>
            <a:off x="5410200" y="1981200"/>
            <a:ext cx="3048000" cy="4114800"/>
          </a:xfrm>
        </p:spPr>
        <p:txBody>
          <a:bodyPr/>
          <a:lstStyle/>
          <a:p>
            <a:pPr>
              <a:buFontTx/>
              <a:buNone/>
            </a:pPr>
            <a:endParaRPr lang="en-US"/>
          </a:p>
          <a:p>
            <a:pPr>
              <a:buFontTx/>
              <a:buNone/>
            </a:pPr>
            <a:endParaRPr lang="en-US"/>
          </a:p>
          <a:p>
            <a:pPr>
              <a:buFontTx/>
              <a:buNone/>
            </a:pPr>
            <a:endParaRPr lang="en-US"/>
          </a:p>
          <a:p>
            <a:pPr>
              <a:buFontTx/>
              <a:buNone/>
            </a:pPr>
            <a:endParaRPr lang="en-US"/>
          </a:p>
        </p:txBody>
      </p:sp>
      <p:sp>
        <p:nvSpPr>
          <p:cNvPr id="72709" name="Text Box 5"/>
          <p:cNvSpPr txBox="1">
            <a:spLocks noChangeArrowheads="1"/>
          </p:cNvSpPr>
          <p:nvPr/>
        </p:nvSpPr>
        <p:spPr bwMode="auto">
          <a:xfrm>
            <a:off x="1981200" y="1981200"/>
            <a:ext cx="35814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a:solidFill>
                  <a:srgbClr val="000000"/>
                </a:solidFill>
                <a:latin typeface="Times New Roman" pitchFamily="18" charset="0"/>
              </a:rPr>
              <a:t>Fifteen of 20 derailed cars at an uncontrolled crossing along CN Rail’s mail line were ablaze, including cars carrying benzene and plastic pellets. At least one of the derailed cars was carrying hexane, although that car was not on fire, said CN spokesperson Jim Feeny.</a:t>
            </a:r>
          </a:p>
          <a:p>
            <a:pPr fontAlgn="base">
              <a:spcBef>
                <a:spcPct val="50000"/>
              </a:spcBef>
              <a:spcAft>
                <a:spcPct val="0"/>
              </a:spcAft>
            </a:pPr>
            <a:r>
              <a:rPr lang="en-US" sz="1600">
                <a:solidFill>
                  <a:srgbClr val="000000"/>
                </a:solidFill>
                <a:latin typeface="Times New Roman" pitchFamily="18" charset="0"/>
              </a:rPr>
              <a:t> Emergency measures officials decided it was too dangerous to send in firefighters to try to douse the flames, said Edward Geirsbrecht, the reeve of Norfolk municipality. “At this point they’re just letting it burn,”he said. “The way it looks it could take a couple of days.”</a:t>
            </a:r>
          </a:p>
          <a:p>
            <a:pPr fontAlgn="base">
              <a:spcBef>
                <a:spcPct val="50000"/>
              </a:spcBef>
              <a:spcAft>
                <a:spcPct val="0"/>
              </a:spcAft>
            </a:pPr>
            <a:r>
              <a:rPr lang="en-US" sz="1600">
                <a:solidFill>
                  <a:srgbClr val="000000"/>
                </a:solidFill>
                <a:latin typeface="Times New Roman" pitchFamily="18" charset="0"/>
              </a:rPr>
              <a:t>     Feeny said neither the truck driver nor the train’s driver were killed in the 4:15 p.m. accident.</a:t>
            </a:r>
          </a:p>
        </p:txBody>
      </p:sp>
      <p:sp>
        <p:nvSpPr>
          <p:cNvPr id="72710" name="Text Box 6"/>
          <p:cNvSpPr txBox="1">
            <a:spLocks noChangeArrowheads="1"/>
          </p:cNvSpPr>
          <p:nvPr/>
        </p:nvSpPr>
        <p:spPr bwMode="auto">
          <a:xfrm>
            <a:off x="5638800" y="1981200"/>
            <a:ext cx="3276600"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a:solidFill>
                  <a:srgbClr val="000000"/>
                </a:solidFill>
                <a:latin typeface="Times New Roman" pitchFamily="18" charset="0"/>
              </a:rPr>
              <a:t>     An area five to eight kilometres wide was being evacuated, although Manitoba RCMP spokesperson Sgt. Steve Saunders indicated the region was sparsely populated. “The number of people that will be evacuated will be determined by the weather,” said Giesbrecht. “Right now it (the wind) is blowing in a direction where there is not a high population so it’s OK. </a:t>
            </a:r>
          </a:p>
          <a:p>
            <a:pPr fontAlgn="base">
              <a:spcBef>
                <a:spcPct val="50000"/>
              </a:spcBef>
              <a:spcAft>
                <a:spcPct val="0"/>
              </a:spcAft>
            </a:pPr>
            <a:r>
              <a:rPr lang="en-US" sz="1600">
                <a:solidFill>
                  <a:srgbClr val="000000"/>
                </a:solidFill>
                <a:latin typeface="Times New Roman" pitchFamily="18" charset="0"/>
              </a:rPr>
              <a:t>     Among the evacuees were 60 members of the Pine Creek Hutterite colony who live two kilometres from the crash site. Colony manager Lawrence Maendel was at the crash site shortly after the accident happened. “My tongue was tingling, but we should be OK,” said Maendel, who was frustrated at being …</a:t>
            </a:r>
          </a:p>
        </p:txBody>
      </p:sp>
    </p:spTree>
    <p:extLst>
      <p:ext uri="{BB962C8B-B14F-4D97-AF65-F5344CB8AC3E}">
        <p14:creationId xmlns:p14="http://schemas.microsoft.com/office/powerpoint/2010/main" val="2898844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Parts of a News Story</a:t>
            </a:r>
          </a:p>
        </p:txBody>
      </p:sp>
      <p:sp>
        <p:nvSpPr>
          <p:cNvPr id="73731" name="Rectangle 3"/>
          <p:cNvSpPr>
            <a:spLocks noGrp="1" noChangeArrowheads="1"/>
          </p:cNvSpPr>
          <p:nvPr>
            <p:ph type="body" sz="half" idx="1"/>
          </p:nvPr>
        </p:nvSpPr>
        <p:spPr>
          <a:xfrm>
            <a:off x="0" y="1981200"/>
            <a:ext cx="1905000" cy="4114800"/>
          </a:xfrm>
        </p:spPr>
        <p:txBody>
          <a:bodyPr/>
          <a:lstStyle/>
          <a:p>
            <a:pPr marL="533400" indent="-533400">
              <a:buFontTx/>
              <a:buAutoNum type="arabicPeriod"/>
            </a:pPr>
            <a:r>
              <a:rPr lang="en-US"/>
              <a:t>Headline</a:t>
            </a:r>
          </a:p>
          <a:p>
            <a:pPr marL="533400" indent="-533400">
              <a:buFontTx/>
              <a:buAutoNum type="arabicPeriod"/>
            </a:pPr>
            <a:r>
              <a:rPr lang="en-US"/>
              <a:t>Byline</a:t>
            </a:r>
          </a:p>
          <a:p>
            <a:pPr marL="533400" indent="-533400">
              <a:buFontTx/>
              <a:buAutoNum type="arabicPeriod"/>
            </a:pPr>
            <a:r>
              <a:rPr lang="en-US"/>
              <a:t>Lead</a:t>
            </a:r>
          </a:p>
          <a:p>
            <a:pPr marL="533400" indent="-533400">
              <a:buFontTx/>
              <a:buAutoNum type="arabicPeriod"/>
            </a:pPr>
            <a:r>
              <a:rPr lang="en-US"/>
              <a:t>Body</a:t>
            </a:r>
          </a:p>
          <a:p>
            <a:pPr marL="533400" indent="-533400">
              <a:buFontTx/>
              <a:buAutoNum type="arabicPeriod"/>
            </a:pPr>
            <a:r>
              <a:rPr lang="en-US">
                <a:solidFill>
                  <a:srgbClr val="FF0000"/>
                </a:solidFill>
              </a:rPr>
              <a:t>Ending</a:t>
            </a:r>
          </a:p>
        </p:txBody>
      </p:sp>
      <p:sp>
        <p:nvSpPr>
          <p:cNvPr id="73732" name="Rectangle 4"/>
          <p:cNvSpPr>
            <a:spLocks noGrp="1" noChangeArrowheads="1"/>
          </p:cNvSpPr>
          <p:nvPr>
            <p:ph type="body" sz="half" idx="2"/>
          </p:nvPr>
        </p:nvSpPr>
        <p:spPr>
          <a:xfrm>
            <a:off x="5410200" y="1981200"/>
            <a:ext cx="3048000" cy="4114800"/>
          </a:xfrm>
        </p:spPr>
        <p:txBody>
          <a:bodyPr/>
          <a:lstStyle/>
          <a:p>
            <a:pPr>
              <a:buFontTx/>
              <a:buNone/>
            </a:pPr>
            <a:endParaRPr lang="en-US"/>
          </a:p>
          <a:p>
            <a:pPr>
              <a:buFontTx/>
              <a:buNone/>
            </a:pPr>
            <a:endParaRPr lang="en-US"/>
          </a:p>
          <a:p>
            <a:pPr>
              <a:buFontTx/>
              <a:buNone/>
            </a:pPr>
            <a:endParaRPr lang="en-US"/>
          </a:p>
          <a:p>
            <a:pPr>
              <a:buFontTx/>
              <a:buNone/>
            </a:pPr>
            <a:endParaRPr lang="en-US"/>
          </a:p>
        </p:txBody>
      </p:sp>
      <p:sp>
        <p:nvSpPr>
          <p:cNvPr id="73733" name="Text Box 5"/>
          <p:cNvSpPr txBox="1">
            <a:spLocks noChangeArrowheads="1"/>
          </p:cNvSpPr>
          <p:nvPr/>
        </p:nvSpPr>
        <p:spPr bwMode="auto">
          <a:xfrm>
            <a:off x="1981200" y="1981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sz="1600">
              <a:solidFill>
                <a:srgbClr val="000000"/>
              </a:solidFill>
              <a:latin typeface="Times New Roman" pitchFamily="18" charset="0"/>
            </a:endParaRPr>
          </a:p>
        </p:txBody>
      </p:sp>
      <p:sp>
        <p:nvSpPr>
          <p:cNvPr id="73734" name="Text Box 6"/>
          <p:cNvSpPr txBox="1">
            <a:spLocks noChangeArrowheads="1"/>
          </p:cNvSpPr>
          <p:nvPr/>
        </p:nvSpPr>
        <p:spPr bwMode="auto">
          <a:xfrm>
            <a:off x="1981200" y="3505200"/>
            <a:ext cx="6934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latin typeface="Times New Roman" pitchFamily="18" charset="0"/>
              </a:rPr>
              <a:t>…</a:t>
            </a:r>
          </a:p>
          <a:p>
            <a:pPr fontAlgn="base">
              <a:spcBef>
                <a:spcPct val="50000"/>
              </a:spcBef>
              <a:spcAft>
                <a:spcPct val="0"/>
              </a:spcAft>
            </a:pPr>
            <a:r>
              <a:rPr lang="en-US" sz="2400" b="1">
                <a:solidFill>
                  <a:srgbClr val="000000"/>
                </a:solidFill>
                <a:latin typeface="Times New Roman" pitchFamily="18" charset="0"/>
              </a:rPr>
              <a:t>“This is a dangerous toxin – it could get you any time,” Roy said. “One of the guys came tearing down the road. He said a ball of flame was going over his house.”</a:t>
            </a:r>
          </a:p>
        </p:txBody>
      </p:sp>
    </p:spTree>
    <p:extLst>
      <p:ext uri="{BB962C8B-B14F-4D97-AF65-F5344CB8AC3E}">
        <p14:creationId xmlns:p14="http://schemas.microsoft.com/office/powerpoint/2010/main" val="4161944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Editorial</a:t>
            </a:r>
          </a:p>
        </p:txBody>
      </p:sp>
      <p:sp>
        <p:nvSpPr>
          <p:cNvPr id="74755" name="Rectangle 3"/>
          <p:cNvSpPr>
            <a:spLocks noGrp="1" noChangeArrowheads="1"/>
          </p:cNvSpPr>
          <p:nvPr>
            <p:ph type="body" idx="1"/>
          </p:nvPr>
        </p:nvSpPr>
        <p:spPr>
          <a:xfrm>
            <a:off x="2667000" y="1981200"/>
            <a:ext cx="5791200" cy="2819400"/>
          </a:xfrm>
        </p:spPr>
        <p:txBody>
          <a:bodyPr/>
          <a:lstStyle/>
          <a:p>
            <a:r>
              <a:rPr lang="en-US" sz="2400" b="1">
                <a:latin typeface="Times New Roman" pitchFamily="18" charset="0"/>
              </a:rPr>
              <a:t>An editorial is a brief essay of opinion about a timely and important topic. An effective editorial presents an informed argument that leads to a new course of action or a possible solution to a problem. Editorials are found in almost all newspapers and magazines.</a:t>
            </a:r>
            <a:r>
              <a:rPr lang="en-US"/>
              <a:t> </a:t>
            </a:r>
          </a:p>
        </p:txBody>
      </p:sp>
      <p:sp>
        <p:nvSpPr>
          <p:cNvPr id="74756" name="Text Box 4"/>
          <p:cNvSpPr txBox="1">
            <a:spLocks noChangeArrowheads="1"/>
          </p:cNvSpPr>
          <p:nvPr/>
        </p:nvSpPr>
        <p:spPr bwMode="auto">
          <a:xfrm>
            <a:off x="1905000" y="4953000"/>
            <a:ext cx="62833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pPr lvl="1" fontAlgn="base">
              <a:spcBef>
                <a:spcPct val="0"/>
              </a:spcBef>
              <a:spcAft>
                <a:spcPct val="0"/>
              </a:spcAft>
            </a:pPr>
            <a:r>
              <a:rPr lang="en-US" sz="1800" b="1">
                <a:solidFill>
                  <a:srgbClr val="000000"/>
                </a:solidFill>
                <a:latin typeface="Times New Roman" pitchFamily="18" charset="0"/>
              </a:rPr>
              <a:t>An editorial has three main sections: </a:t>
            </a:r>
          </a:p>
          <a:p>
            <a:pPr lvl="4" fontAlgn="base">
              <a:spcBef>
                <a:spcPct val="0"/>
              </a:spcBef>
              <a:spcAft>
                <a:spcPct val="0"/>
              </a:spcAft>
              <a:buFontTx/>
              <a:buAutoNum type="arabicPeriod"/>
            </a:pPr>
            <a:r>
              <a:rPr lang="en-US" sz="1800" b="1">
                <a:solidFill>
                  <a:srgbClr val="006600"/>
                </a:solidFill>
                <a:latin typeface="Times New Roman" pitchFamily="18" charset="0"/>
              </a:rPr>
              <a:t>The subject of the editorial is identified </a:t>
            </a:r>
          </a:p>
          <a:p>
            <a:pPr lvl="4" fontAlgn="base">
              <a:spcBef>
                <a:spcPct val="0"/>
              </a:spcBef>
              <a:spcAft>
                <a:spcPct val="0"/>
              </a:spcAft>
              <a:buFontTx/>
              <a:buAutoNum type="arabicPeriod"/>
            </a:pPr>
            <a:r>
              <a:rPr lang="en-US" sz="1800" b="1">
                <a:solidFill>
                  <a:srgbClr val="006600"/>
                </a:solidFill>
                <a:latin typeface="Times New Roman" pitchFamily="18" charset="0"/>
              </a:rPr>
              <a:t>A discussion of the problem follows </a:t>
            </a:r>
          </a:p>
          <a:p>
            <a:pPr lvl="4" fontAlgn="base">
              <a:spcBef>
                <a:spcPct val="0"/>
              </a:spcBef>
              <a:spcAft>
                <a:spcPct val="0"/>
              </a:spcAft>
              <a:buFontTx/>
              <a:buAutoNum type="arabicPeriod"/>
            </a:pPr>
            <a:r>
              <a:rPr lang="en-US" sz="1800" b="1">
                <a:solidFill>
                  <a:srgbClr val="006600"/>
                </a:solidFill>
                <a:latin typeface="Times New Roman" pitchFamily="18" charset="0"/>
              </a:rPr>
              <a:t>A call for action is made</a:t>
            </a:r>
          </a:p>
        </p:txBody>
      </p:sp>
    </p:spTree>
    <p:extLst>
      <p:ext uri="{BB962C8B-B14F-4D97-AF65-F5344CB8AC3E}">
        <p14:creationId xmlns:p14="http://schemas.microsoft.com/office/powerpoint/2010/main" val="2828879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20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747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Editorial</a:t>
            </a:r>
          </a:p>
        </p:txBody>
      </p:sp>
      <p:sp>
        <p:nvSpPr>
          <p:cNvPr id="75779" name="Rectangle 3"/>
          <p:cNvSpPr>
            <a:spLocks noGrp="1" noChangeArrowheads="1"/>
          </p:cNvSpPr>
          <p:nvPr>
            <p:ph type="body" idx="1"/>
          </p:nvPr>
        </p:nvSpPr>
        <p:spPr>
          <a:xfrm>
            <a:off x="2362200" y="1981200"/>
            <a:ext cx="6553200" cy="4876800"/>
          </a:xfrm>
        </p:spPr>
        <p:txBody>
          <a:bodyPr/>
          <a:lstStyle/>
          <a:p>
            <a:pPr>
              <a:lnSpc>
                <a:spcPct val="80000"/>
              </a:lnSpc>
            </a:pPr>
            <a:r>
              <a:rPr lang="en-US" sz="2000" b="1"/>
              <a:t>	Over the weekend, events in central African Rwanda became even more calamitous, and unless the United Nations and African nations move quickly and effectively, the disaster could grow still more catastrophic that it is now. </a:t>
            </a:r>
          </a:p>
          <a:p>
            <a:pPr>
              <a:lnSpc>
                <a:spcPct val="80000"/>
              </a:lnSpc>
            </a:pPr>
            <a:r>
              <a:rPr lang="en-US" sz="2000" b="1"/>
              <a:t>	In less than a month, , fighting between rival tribal and political factions has killed as many as 200,000 people. … More than 1.3 million Rwandans have fled in panic. … Because the tragedy in Rwanda is primarily an African problem, groups such as the  Organization of African Unity have the primary obligation to supply political leadership to help solve it, … But the UN also has a responsibility to help, … </a:t>
            </a:r>
          </a:p>
          <a:p>
            <a:pPr>
              <a:lnSpc>
                <a:spcPct val="80000"/>
              </a:lnSpc>
            </a:pPr>
            <a:r>
              <a:rPr lang="en-US" sz="2000" b="1"/>
              <a:t>	To deal with the immense logistical problems created by the flow of refugees – to feed and clothe the people, to heal their wounds, to prevent the spread of disease –  …It is very easy for the world to shrug its shoulders at faraway, unfamiliar places such as Rwanda. But many thousands more will die unless the world cares – and acts.</a:t>
            </a:r>
          </a:p>
        </p:txBody>
      </p:sp>
      <p:sp>
        <p:nvSpPr>
          <p:cNvPr id="75780" name="Text Box 4"/>
          <p:cNvSpPr txBox="1">
            <a:spLocks noChangeArrowheads="1"/>
          </p:cNvSpPr>
          <p:nvPr/>
        </p:nvSpPr>
        <p:spPr bwMode="auto">
          <a:xfrm>
            <a:off x="0" y="1981200"/>
            <a:ext cx="1752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pPr fontAlgn="base">
              <a:spcBef>
                <a:spcPct val="0"/>
              </a:spcBef>
              <a:spcAft>
                <a:spcPct val="0"/>
              </a:spcAft>
              <a:buFontTx/>
              <a:buAutoNum type="arabicPeriod"/>
            </a:pPr>
            <a:r>
              <a:rPr lang="en-US" sz="1400" b="1">
                <a:solidFill>
                  <a:srgbClr val="006600"/>
                </a:solidFill>
                <a:latin typeface="Times New Roman" pitchFamily="18" charset="0"/>
              </a:rPr>
              <a:t>The subject is identified</a:t>
            </a: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r>
              <a:rPr lang="en-US" sz="1400" b="1">
                <a:solidFill>
                  <a:srgbClr val="006600"/>
                </a:solidFill>
                <a:latin typeface="Times New Roman" pitchFamily="18" charset="0"/>
              </a:rPr>
              <a:t>Discussion of the problem</a:t>
            </a: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endParaRPr lang="en-US" sz="1400" b="1">
              <a:solidFill>
                <a:srgbClr val="006600"/>
              </a:solidFill>
              <a:latin typeface="Times New Roman" pitchFamily="18" charset="0"/>
            </a:endParaRPr>
          </a:p>
          <a:p>
            <a:pPr fontAlgn="base">
              <a:spcBef>
                <a:spcPct val="0"/>
              </a:spcBef>
              <a:spcAft>
                <a:spcPct val="0"/>
              </a:spcAft>
              <a:buFontTx/>
              <a:buAutoNum type="arabicPeriod"/>
            </a:pPr>
            <a:r>
              <a:rPr lang="en-US" sz="1400" b="1">
                <a:solidFill>
                  <a:srgbClr val="006600"/>
                </a:solidFill>
                <a:latin typeface="Times New Roman" pitchFamily="18" charset="0"/>
              </a:rPr>
              <a:t>Call for action is made and the gravity of the situation is re-emphasized</a:t>
            </a:r>
          </a:p>
        </p:txBody>
      </p:sp>
    </p:spTree>
    <p:extLst>
      <p:ext uri="{BB962C8B-B14F-4D97-AF65-F5344CB8AC3E}">
        <p14:creationId xmlns:p14="http://schemas.microsoft.com/office/powerpoint/2010/main" val="198727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20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20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Letter to the Editor</a:t>
            </a:r>
          </a:p>
        </p:txBody>
      </p:sp>
      <p:sp>
        <p:nvSpPr>
          <p:cNvPr id="76803" name="Rectangle 3"/>
          <p:cNvSpPr>
            <a:spLocks noGrp="1" noChangeArrowheads="1"/>
          </p:cNvSpPr>
          <p:nvPr>
            <p:ph type="body" idx="1"/>
          </p:nvPr>
        </p:nvSpPr>
        <p:spPr>
          <a:xfrm>
            <a:off x="2057400" y="1981200"/>
            <a:ext cx="6400800" cy="2133600"/>
          </a:xfrm>
        </p:spPr>
        <p:txBody>
          <a:bodyPr/>
          <a:lstStyle/>
          <a:p>
            <a:r>
              <a:rPr lang="en-US" sz="2400" b="1">
                <a:latin typeface="Times New Roman" pitchFamily="18" charset="0"/>
              </a:rPr>
              <a:t>Letters to the Editor are written by readers in response to articles or editorials that were read. These letters contain a reader’s reaction or opinion to a topic that was printed at an earlier date.</a:t>
            </a:r>
            <a:r>
              <a:rPr lang="en-US" sz="2400">
                <a:latin typeface="Times New Roman" pitchFamily="18" charset="0"/>
              </a:rPr>
              <a:t> </a:t>
            </a:r>
          </a:p>
        </p:txBody>
      </p:sp>
      <p:sp>
        <p:nvSpPr>
          <p:cNvPr id="76804" name="Text Box 4"/>
          <p:cNvSpPr txBox="1">
            <a:spLocks noChangeArrowheads="1"/>
          </p:cNvSpPr>
          <p:nvPr/>
        </p:nvSpPr>
        <p:spPr bwMode="auto">
          <a:xfrm>
            <a:off x="1905000" y="4267200"/>
            <a:ext cx="6934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b="1">
                <a:solidFill>
                  <a:srgbClr val="000000"/>
                </a:solidFill>
                <a:latin typeface="Times New Roman" pitchFamily="18" charset="0"/>
              </a:rPr>
              <a:t>Student debt crushing </a:t>
            </a:r>
          </a:p>
          <a:p>
            <a:pPr fontAlgn="base">
              <a:spcBef>
                <a:spcPct val="0"/>
              </a:spcBef>
              <a:spcAft>
                <a:spcPct val="0"/>
              </a:spcAft>
            </a:pPr>
            <a:r>
              <a:rPr lang="en-US" b="1">
                <a:solidFill>
                  <a:srgbClr val="000000"/>
                </a:solidFill>
                <a:latin typeface="Times New Roman" pitchFamily="18" charset="0"/>
              </a:rPr>
              <a:t>	I just graduated from university in May. I am 23 years old with more than $32,000 worth of debt. I now realize that, if I had been really smart, I would have committed a crime and received a free university education in jail. Hot only that but I hear their health care is pretty good. If the Liberals get re-elected, I think I may just have to rob a bank and get my MBA in jail! </a:t>
            </a:r>
          </a:p>
          <a:p>
            <a:pPr fontAlgn="base">
              <a:spcBef>
                <a:spcPct val="0"/>
              </a:spcBef>
              <a:spcAft>
                <a:spcPct val="0"/>
              </a:spcAft>
            </a:pPr>
            <a:r>
              <a:rPr lang="en-US" b="1">
                <a:solidFill>
                  <a:srgbClr val="000000"/>
                </a:solidFill>
                <a:latin typeface="Times New Roman" pitchFamily="18" charset="0"/>
              </a:rPr>
              <a:t>Kristine Stricker - Saskatoon</a:t>
            </a:r>
          </a:p>
        </p:txBody>
      </p:sp>
      <p:sp>
        <p:nvSpPr>
          <p:cNvPr id="76805" name="Text Box 5"/>
          <p:cNvSpPr txBox="1">
            <a:spLocks noChangeArrowheads="1"/>
          </p:cNvSpPr>
          <p:nvPr/>
        </p:nvSpPr>
        <p:spPr bwMode="auto">
          <a:xfrm>
            <a:off x="0" y="4495800"/>
            <a:ext cx="19812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Narrow" pitchFamily="34" charset="0"/>
              </a:defRPr>
            </a:lvl1pPr>
            <a:lvl2pPr marL="914400" indent="-457200">
              <a:defRPr sz="2400">
                <a:solidFill>
                  <a:schemeClr val="tx1"/>
                </a:solidFill>
                <a:latin typeface="Arial Narrow" pitchFamily="34" charset="0"/>
              </a:defRPr>
            </a:lvl2pPr>
            <a:lvl3pPr marL="1371600" indent="-457200">
              <a:defRPr sz="2400">
                <a:solidFill>
                  <a:schemeClr val="tx1"/>
                </a:solidFill>
                <a:latin typeface="Arial Narrow" pitchFamily="34" charset="0"/>
              </a:defRPr>
            </a:lvl3pPr>
            <a:lvl4pPr marL="1828800" indent="-457200">
              <a:defRPr sz="2400">
                <a:solidFill>
                  <a:schemeClr val="tx1"/>
                </a:solidFill>
                <a:latin typeface="Arial Narrow" pitchFamily="34" charset="0"/>
              </a:defRPr>
            </a:lvl4pPr>
            <a:lvl5pPr marL="2286000" indent="-457200">
              <a:defRPr sz="2400">
                <a:solidFill>
                  <a:schemeClr val="tx1"/>
                </a:solidFill>
                <a:latin typeface="Arial Narrow" pitchFamily="34" charset="0"/>
              </a:defRPr>
            </a:lvl5pPr>
            <a:lvl6pPr marL="2743200" indent="-457200" fontAlgn="base">
              <a:spcBef>
                <a:spcPct val="0"/>
              </a:spcBef>
              <a:spcAft>
                <a:spcPct val="0"/>
              </a:spcAft>
              <a:defRPr sz="2400">
                <a:solidFill>
                  <a:schemeClr val="tx1"/>
                </a:solidFill>
                <a:latin typeface="Arial Narrow" pitchFamily="34" charset="0"/>
              </a:defRPr>
            </a:lvl6pPr>
            <a:lvl7pPr marL="3200400" indent="-457200" fontAlgn="base">
              <a:spcBef>
                <a:spcPct val="0"/>
              </a:spcBef>
              <a:spcAft>
                <a:spcPct val="0"/>
              </a:spcAft>
              <a:defRPr sz="2400">
                <a:solidFill>
                  <a:schemeClr val="tx1"/>
                </a:solidFill>
                <a:latin typeface="Arial Narrow" pitchFamily="34" charset="0"/>
              </a:defRPr>
            </a:lvl7pPr>
            <a:lvl8pPr marL="3657600" indent="-457200" fontAlgn="base">
              <a:spcBef>
                <a:spcPct val="0"/>
              </a:spcBef>
              <a:spcAft>
                <a:spcPct val="0"/>
              </a:spcAft>
              <a:defRPr sz="2400">
                <a:solidFill>
                  <a:schemeClr val="tx1"/>
                </a:solidFill>
                <a:latin typeface="Arial Narrow" pitchFamily="34" charset="0"/>
              </a:defRPr>
            </a:lvl8pPr>
            <a:lvl9pPr marL="4114800" indent="-457200" fontAlgn="base">
              <a:spcBef>
                <a:spcPct val="0"/>
              </a:spcBef>
              <a:spcAft>
                <a:spcPct val="0"/>
              </a:spcAft>
              <a:defRPr sz="2400">
                <a:solidFill>
                  <a:schemeClr val="tx1"/>
                </a:solidFill>
                <a:latin typeface="Arial Narrow" pitchFamily="34" charset="0"/>
              </a:defRPr>
            </a:lvl9pPr>
          </a:lstStyle>
          <a:p>
            <a:pPr fontAlgn="base">
              <a:spcBef>
                <a:spcPct val="0"/>
              </a:spcBef>
              <a:spcAft>
                <a:spcPct val="0"/>
              </a:spcAft>
              <a:buFontTx/>
              <a:buAutoNum type="arabicPeriod"/>
            </a:pPr>
            <a:r>
              <a:rPr lang="en-US" sz="1600" b="1">
                <a:solidFill>
                  <a:srgbClr val="006600"/>
                </a:solidFill>
                <a:latin typeface="Times New Roman" pitchFamily="18" charset="0"/>
              </a:rPr>
              <a:t> Background information </a:t>
            </a:r>
          </a:p>
          <a:p>
            <a:pPr fontAlgn="base">
              <a:spcBef>
                <a:spcPct val="0"/>
              </a:spcBef>
              <a:spcAft>
                <a:spcPct val="0"/>
              </a:spcAft>
              <a:buFontTx/>
              <a:buAutoNum type="arabicPeriod"/>
            </a:pPr>
            <a:endParaRPr lang="en-US" sz="1600" b="1">
              <a:solidFill>
                <a:srgbClr val="006600"/>
              </a:solidFill>
              <a:latin typeface="Times New Roman" pitchFamily="18" charset="0"/>
            </a:endParaRPr>
          </a:p>
          <a:p>
            <a:pPr fontAlgn="base">
              <a:spcBef>
                <a:spcPct val="0"/>
              </a:spcBef>
              <a:spcAft>
                <a:spcPct val="0"/>
              </a:spcAft>
              <a:buFontTx/>
              <a:buAutoNum type="arabicPeriod"/>
            </a:pPr>
            <a:r>
              <a:rPr lang="en-US" sz="1600" b="1">
                <a:solidFill>
                  <a:srgbClr val="006600"/>
                </a:solidFill>
                <a:latin typeface="Times New Roman" pitchFamily="18" charset="0"/>
              </a:rPr>
              <a:t> Point of view </a:t>
            </a:r>
          </a:p>
          <a:p>
            <a:pPr fontAlgn="base">
              <a:spcBef>
                <a:spcPct val="0"/>
              </a:spcBef>
              <a:spcAft>
                <a:spcPct val="0"/>
              </a:spcAft>
              <a:buFontTx/>
              <a:buAutoNum type="arabicPeriod"/>
            </a:pPr>
            <a:endParaRPr lang="en-US" sz="1600" b="1">
              <a:solidFill>
                <a:srgbClr val="006600"/>
              </a:solidFill>
              <a:latin typeface="Times New Roman" pitchFamily="18" charset="0"/>
            </a:endParaRPr>
          </a:p>
          <a:p>
            <a:pPr fontAlgn="base">
              <a:spcBef>
                <a:spcPct val="0"/>
              </a:spcBef>
              <a:spcAft>
                <a:spcPct val="0"/>
              </a:spcAft>
              <a:buFontTx/>
              <a:buAutoNum type="arabicPeriod"/>
            </a:pPr>
            <a:endParaRPr lang="en-US" sz="1600" b="1">
              <a:solidFill>
                <a:srgbClr val="006600"/>
              </a:solidFill>
              <a:latin typeface="Times New Roman" pitchFamily="18" charset="0"/>
            </a:endParaRPr>
          </a:p>
          <a:p>
            <a:pPr fontAlgn="base">
              <a:spcBef>
                <a:spcPct val="0"/>
              </a:spcBef>
              <a:spcAft>
                <a:spcPct val="0"/>
              </a:spcAft>
              <a:buFontTx/>
              <a:buAutoNum type="arabicPeriod"/>
            </a:pPr>
            <a:r>
              <a:rPr lang="en-US" sz="1600" b="1">
                <a:solidFill>
                  <a:srgbClr val="006600"/>
                </a:solidFill>
                <a:latin typeface="Times New Roman" pitchFamily="18" charset="0"/>
              </a:rPr>
              <a:t>Writer’s name</a:t>
            </a:r>
          </a:p>
        </p:txBody>
      </p:sp>
    </p:spTree>
    <p:extLst>
      <p:ext uri="{BB962C8B-B14F-4D97-AF65-F5344CB8AC3E}">
        <p14:creationId xmlns:p14="http://schemas.microsoft.com/office/powerpoint/2010/main" val="232743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fade">
                                      <p:cBhvr>
                                        <p:cTn id="12" dur="2000"/>
                                        <p:tgtEl>
                                          <p:spTgt spid="768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4"/>
                                        </p:tgtEl>
                                        <p:attrNameLst>
                                          <p:attrName>style.visibility</p:attrName>
                                        </p:attrNameLst>
                                      </p:cBhvr>
                                      <p:to>
                                        <p:strVal val="visible"/>
                                      </p:to>
                                    </p:set>
                                    <p:animEffect transition="in" filter="fade">
                                      <p:cBhvr>
                                        <p:cTn id="17"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p:bldP spid="768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News Writing Structure</a:t>
            </a:r>
          </a:p>
        </p:txBody>
      </p:sp>
      <p:sp>
        <p:nvSpPr>
          <p:cNvPr id="20483" name="Line 4"/>
          <p:cNvSpPr>
            <a:spLocks noChangeShapeType="1"/>
          </p:cNvSpPr>
          <p:nvPr/>
        </p:nvSpPr>
        <p:spPr bwMode="auto">
          <a:xfrm>
            <a:off x="1828800" y="1752600"/>
            <a:ext cx="480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20484" name="Line 5"/>
          <p:cNvSpPr>
            <a:spLocks noChangeShapeType="1"/>
          </p:cNvSpPr>
          <p:nvPr/>
        </p:nvSpPr>
        <p:spPr bwMode="auto">
          <a:xfrm>
            <a:off x="2286000" y="2590800"/>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20485" name="Line 6"/>
          <p:cNvSpPr>
            <a:spLocks noChangeShapeType="1"/>
          </p:cNvSpPr>
          <p:nvPr/>
        </p:nvSpPr>
        <p:spPr bwMode="auto">
          <a:xfrm>
            <a:off x="2743200" y="35052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20486" name="Line 7"/>
          <p:cNvSpPr>
            <a:spLocks noChangeShapeType="1"/>
          </p:cNvSpPr>
          <p:nvPr/>
        </p:nvSpPr>
        <p:spPr bwMode="auto">
          <a:xfrm>
            <a:off x="3200400" y="4343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20487" name="Text Box 8"/>
          <p:cNvSpPr txBox="1">
            <a:spLocks noChangeArrowheads="1"/>
          </p:cNvSpPr>
          <p:nvPr/>
        </p:nvSpPr>
        <p:spPr bwMode="auto">
          <a:xfrm>
            <a:off x="2438400" y="19812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2000">
                <a:solidFill>
                  <a:prstClr val="black"/>
                </a:solidFill>
              </a:rPr>
              <a:t>Sixteen people died</a:t>
            </a:r>
            <a:endParaRPr lang="en-US" sz="1600">
              <a:solidFill>
                <a:prstClr val="black"/>
              </a:solidFill>
            </a:endParaRPr>
          </a:p>
        </p:txBody>
      </p:sp>
      <p:sp>
        <p:nvSpPr>
          <p:cNvPr id="20488" name="Text Box 9"/>
          <p:cNvSpPr txBox="1">
            <a:spLocks noChangeArrowheads="1"/>
          </p:cNvSpPr>
          <p:nvPr/>
        </p:nvSpPr>
        <p:spPr bwMode="auto">
          <a:xfrm>
            <a:off x="29718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a:solidFill>
                  <a:prstClr val="black"/>
                </a:solidFill>
              </a:rPr>
              <a:t>In a five-alarm fire</a:t>
            </a:r>
          </a:p>
        </p:txBody>
      </p:sp>
      <p:sp>
        <p:nvSpPr>
          <p:cNvPr id="20489" name="Text Box 10"/>
          <p:cNvSpPr txBox="1">
            <a:spLocks noChangeArrowheads="1"/>
          </p:cNvSpPr>
          <p:nvPr/>
        </p:nvSpPr>
        <p:spPr bwMode="auto">
          <a:xfrm>
            <a:off x="3124200" y="35814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600">
                <a:solidFill>
                  <a:prstClr val="black"/>
                </a:solidFill>
              </a:rPr>
              <a:t>In a downtown apartment building</a:t>
            </a:r>
          </a:p>
        </p:txBody>
      </p:sp>
      <p:sp>
        <p:nvSpPr>
          <p:cNvPr id="20490" name="Text Box 11"/>
          <p:cNvSpPr txBox="1">
            <a:spLocks noChangeArrowheads="1"/>
          </p:cNvSpPr>
          <p:nvPr/>
        </p:nvSpPr>
        <p:spPr bwMode="auto">
          <a:xfrm>
            <a:off x="3733800" y="4572000"/>
            <a:ext cx="990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algn="ctr" defTabSz="457200" fontAlgn="base">
              <a:spcBef>
                <a:spcPct val="50000"/>
              </a:spcBef>
              <a:spcAft>
                <a:spcPct val="0"/>
              </a:spcAft>
            </a:pPr>
            <a:r>
              <a:rPr lang="en-US" sz="1400">
                <a:solidFill>
                  <a:prstClr val="black"/>
                </a:solidFill>
              </a:rPr>
              <a:t>Next to Interstate 80</a:t>
            </a:r>
          </a:p>
        </p:txBody>
      </p:sp>
      <p:sp>
        <p:nvSpPr>
          <p:cNvPr id="20491" name="Text Box 12"/>
          <p:cNvSpPr txBox="1">
            <a:spLocks noChangeArrowheads="1"/>
          </p:cNvSpPr>
          <p:nvPr/>
        </p:nvSpPr>
        <p:spPr bwMode="auto">
          <a:xfrm>
            <a:off x="6019800" y="3581400"/>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108" charset="0"/>
                <a:ea typeface="ＭＳ Ｐゴシック" pitchFamily="-108" charset="-128"/>
              </a:defRPr>
            </a:lvl1pPr>
            <a:lvl2pPr marL="37931725" indent="-37474525">
              <a:defRPr>
                <a:solidFill>
                  <a:schemeClr val="tx1"/>
                </a:solidFill>
                <a:latin typeface="Calibri" pitchFamily="-108" charset="0"/>
                <a:ea typeface="ＭＳ Ｐゴシック" pitchFamily="-108" charset="-128"/>
              </a:defRPr>
            </a:lvl2pPr>
            <a:lvl3pPr>
              <a:defRPr>
                <a:solidFill>
                  <a:schemeClr val="tx1"/>
                </a:solidFill>
                <a:latin typeface="Calibri" pitchFamily="-108" charset="0"/>
                <a:ea typeface="ＭＳ Ｐゴシック" pitchFamily="-108" charset="-128"/>
              </a:defRPr>
            </a:lvl3pPr>
            <a:lvl4pPr>
              <a:defRPr>
                <a:solidFill>
                  <a:schemeClr val="tx1"/>
                </a:solidFill>
                <a:latin typeface="Calibri" pitchFamily="-108" charset="0"/>
                <a:ea typeface="ＭＳ Ｐゴシック" pitchFamily="-108" charset="-128"/>
              </a:defRPr>
            </a:lvl4pPr>
            <a:lvl5pPr>
              <a:defRPr>
                <a:solidFill>
                  <a:schemeClr val="tx1"/>
                </a:solidFill>
                <a:latin typeface="Calibri" pitchFamily="-108" charset="0"/>
                <a:ea typeface="ＭＳ Ｐゴシック" pitchFamily="-108" charset="-128"/>
              </a:defRPr>
            </a:lvl5pPr>
            <a:lvl6pPr marL="457200" fontAlgn="base">
              <a:spcBef>
                <a:spcPct val="0"/>
              </a:spcBef>
              <a:spcAft>
                <a:spcPct val="0"/>
              </a:spcAft>
              <a:defRPr>
                <a:solidFill>
                  <a:schemeClr val="tx1"/>
                </a:solidFill>
                <a:latin typeface="Calibri" pitchFamily="-108" charset="0"/>
                <a:ea typeface="ＭＳ Ｐゴシック" pitchFamily="-108" charset="-128"/>
              </a:defRPr>
            </a:lvl6pPr>
            <a:lvl7pPr marL="914400" fontAlgn="base">
              <a:spcBef>
                <a:spcPct val="0"/>
              </a:spcBef>
              <a:spcAft>
                <a:spcPct val="0"/>
              </a:spcAft>
              <a:defRPr>
                <a:solidFill>
                  <a:schemeClr val="tx1"/>
                </a:solidFill>
                <a:latin typeface="Calibri" pitchFamily="-108" charset="0"/>
                <a:ea typeface="ＭＳ Ｐゴシック" pitchFamily="-108" charset="-128"/>
              </a:defRPr>
            </a:lvl7pPr>
            <a:lvl8pPr marL="1371600" fontAlgn="base">
              <a:spcBef>
                <a:spcPct val="0"/>
              </a:spcBef>
              <a:spcAft>
                <a:spcPct val="0"/>
              </a:spcAft>
              <a:defRPr>
                <a:solidFill>
                  <a:schemeClr val="tx1"/>
                </a:solidFill>
                <a:latin typeface="Calibri" pitchFamily="-108" charset="0"/>
                <a:ea typeface="ＭＳ Ｐゴシック" pitchFamily="-108" charset="-128"/>
              </a:defRPr>
            </a:lvl8pPr>
            <a:lvl9pPr marL="1828800" fontAlgn="base">
              <a:spcBef>
                <a:spcPct val="0"/>
              </a:spcBef>
              <a:spcAft>
                <a:spcPct val="0"/>
              </a:spcAft>
              <a:defRPr>
                <a:solidFill>
                  <a:schemeClr val="tx1"/>
                </a:solidFill>
                <a:latin typeface="Calibri" pitchFamily="-108" charset="0"/>
                <a:ea typeface="ＭＳ Ｐゴシック" pitchFamily="-108" charset="-128"/>
              </a:defRPr>
            </a:lvl9pPr>
          </a:lstStyle>
          <a:p>
            <a:pPr defTabSz="457200" fontAlgn="base">
              <a:spcBef>
                <a:spcPct val="50000"/>
              </a:spcBef>
              <a:spcAft>
                <a:spcPct val="0"/>
              </a:spcAft>
            </a:pPr>
            <a:r>
              <a:rPr lang="en-US">
                <a:solidFill>
                  <a:prstClr val="black"/>
                </a:solidFill>
              </a:rPr>
              <a:t>The</a:t>
            </a:r>
          </a:p>
          <a:p>
            <a:pPr defTabSz="457200" fontAlgn="base">
              <a:spcBef>
                <a:spcPct val="50000"/>
              </a:spcBef>
              <a:spcAft>
                <a:spcPct val="0"/>
              </a:spcAft>
            </a:pPr>
            <a:r>
              <a:rPr lang="en-US">
                <a:solidFill>
                  <a:prstClr val="black"/>
                </a:solidFill>
              </a:rPr>
              <a:t>Inverted</a:t>
            </a:r>
          </a:p>
          <a:p>
            <a:pPr defTabSz="457200" fontAlgn="base">
              <a:spcBef>
                <a:spcPct val="50000"/>
              </a:spcBef>
              <a:spcAft>
                <a:spcPct val="0"/>
              </a:spcAft>
            </a:pPr>
            <a:r>
              <a:rPr lang="en-US">
                <a:solidFill>
                  <a:prstClr val="black"/>
                </a:solidFill>
              </a:rPr>
              <a:t>Pyramid</a:t>
            </a:r>
          </a:p>
        </p:txBody>
      </p:sp>
      <p:sp>
        <p:nvSpPr>
          <p:cNvPr id="20492" name="Line 13"/>
          <p:cNvSpPr>
            <a:spLocks noChangeShapeType="1"/>
          </p:cNvSpPr>
          <p:nvPr/>
        </p:nvSpPr>
        <p:spPr bwMode="auto">
          <a:xfrm>
            <a:off x="1828800" y="1752600"/>
            <a:ext cx="2362200" cy="449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
        <p:nvSpPr>
          <p:cNvPr id="20493" name="Line 14"/>
          <p:cNvSpPr>
            <a:spLocks noChangeShapeType="1"/>
          </p:cNvSpPr>
          <p:nvPr/>
        </p:nvSpPr>
        <p:spPr bwMode="auto">
          <a:xfrm flipH="1">
            <a:off x="4191000" y="1752600"/>
            <a:ext cx="2438400" cy="449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108" charset="-128"/>
            </a:endParaRPr>
          </a:p>
        </p:txBody>
      </p:sp>
    </p:spTree>
    <p:extLst>
      <p:ext uri="{BB962C8B-B14F-4D97-AF65-F5344CB8AC3E}">
        <p14:creationId xmlns:p14="http://schemas.microsoft.com/office/powerpoint/2010/main" val="1016682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Political Cartoon</a:t>
            </a:r>
          </a:p>
        </p:txBody>
      </p:sp>
      <p:sp>
        <p:nvSpPr>
          <p:cNvPr id="77827" name="Rectangle 3"/>
          <p:cNvSpPr>
            <a:spLocks noGrp="1" noChangeArrowheads="1"/>
          </p:cNvSpPr>
          <p:nvPr>
            <p:ph type="body" idx="1"/>
          </p:nvPr>
        </p:nvSpPr>
        <p:spPr>
          <a:xfrm>
            <a:off x="1828800" y="1981200"/>
            <a:ext cx="6629400" cy="2209800"/>
          </a:xfrm>
        </p:spPr>
        <p:txBody>
          <a:bodyPr/>
          <a:lstStyle/>
          <a:p>
            <a:r>
              <a:rPr lang="en-US" sz="2400" b="1">
                <a:latin typeface="Times New Roman" pitchFamily="18" charset="0"/>
              </a:rPr>
              <a:t>Political Cartoons give the reader a view of the ‘thinking of the day’. The cartoon often uses satire to make a point and usually tries to evoke a strong emotional response for one side of the issue.</a:t>
            </a:r>
            <a:r>
              <a:rPr lang="en-US"/>
              <a:t> </a:t>
            </a:r>
          </a:p>
          <a:p>
            <a:pPr>
              <a:buFontTx/>
              <a:buNone/>
            </a:pPr>
            <a:endParaRPr lang="en-US"/>
          </a:p>
        </p:txBody>
      </p:sp>
      <p:pic>
        <p:nvPicPr>
          <p:cNvPr id="77829" name="Picture 5" descr="sa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3619500" cy="2811463"/>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4876800" y="6400800"/>
            <a:ext cx="3617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b="1">
                <a:solidFill>
                  <a:srgbClr val="000000"/>
                </a:solidFill>
                <a:latin typeface="Times New Roman" pitchFamily="18" charset="0"/>
              </a:rPr>
              <a:t>Steve Sack, Minnesota</a:t>
            </a:r>
            <a:r>
              <a:rPr lang="en-US" sz="1200">
                <a:solidFill>
                  <a:srgbClr val="000000"/>
                </a:solidFill>
                <a:latin typeface="Times New Roman" pitchFamily="18" charset="0"/>
              </a:rPr>
              <a:t>, The Minneapolis Star-Tribune </a:t>
            </a:r>
          </a:p>
        </p:txBody>
      </p:sp>
    </p:spTree>
    <p:extLst>
      <p:ext uri="{BB962C8B-B14F-4D97-AF65-F5344CB8AC3E}">
        <p14:creationId xmlns:p14="http://schemas.microsoft.com/office/powerpoint/2010/main" val="2747264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fade">
                                      <p:cBhvr>
                                        <p:cTn id="12" dur="2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Parts of a Newspaper</a:t>
            </a:r>
          </a:p>
        </p:txBody>
      </p:sp>
      <p:sp>
        <p:nvSpPr>
          <p:cNvPr id="78851" name="Rectangle 3"/>
          <p:cNvSpPr>
            <a:spLocks noGrp="1" noChangeArrowheads="1"/>
          </p:cNvSpPr>
          <p:nvPr>
            <p:ph type="body" idx="1"/>
          </p:nvPr>
        </p:nvSpPr>
        <p:spPr>
          <a:xfrm>
            <a:off x="1981200" y="1981200"/>
            <a:ext cx="6477000" cy="4114800"/>
          </a:xfrm>
        </p:spPr>
        <p:txBody>
          <a:bodyPr/>
          <a:lstStyle/>
          <a:p>
            <a:r>
              <a:rPr lang="en-US"/>
              <a:t>News story</a:t>
            </a:r>
          </a:p>
          <a:p>
            <a:endParaRPr lang="en-US"/>
          </a:p>
          <a:p>
            <a:r>
              <a:rPr lang="en-US"/>
              <a:t>Editorial</a:t>
            </a:r>
          </a:p>
          <a:p>
            <a:endParaRPr lang="en-US"/>
          </a:p>
          <a:p>
            <a:r>
              <a:rPr lang="en-US"/>
              <a:t>Letters to the Editor</a:t>
            </a:r>
          </a:p>
          <a:p>
            <a:endParaRPr lang="en-US"/>
          </a:p>
          <a:p>
            <a:r>
              <a:rPr lang="en-US"/>
              <a:t>Political Cartoon</a:t>
            </a:r>
          </a:p>
        </p:txBody>
      </p:sp>
    </p:spTree>
    <p:extLst>
      <p:ext uri="{BB962C8B-B14F-4D97-AF65-F5344CB8AC3E}">
        <p14:creationId xmlns:p14="http://schemas.microsoft.com/office/powerpoint/2010/main" val="349177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EF Writers Logo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7912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80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body" sz="half" idx="2"/>
          </p:nvPr>
        </p:nvSpPr>
        <p:spPr/>
        <p:txBody>
          <a:bodyPr/>
          <a:lstStyle/>
          <a:p>
            <a:pPr>
              <a:lnSpc>
                <a:spcPct val="90000"/>
              </a:lnSpc>
              <a:buFont typeface="Wingdings" pitchFamily="1" charset="2"/>
              <a:buNone/>
            </a:pPr>
            <a:r>
              <a:rPr lang="en-US" sz="2800" b="1"/>
              <a:t>	</a:t>
            </a:r>
            <a:r>
              <a:rPr lang="en-US" sz="2800" b="1">
                <a:solidFill>
                  <a:srgbClr val="FF0000"/>
                </a:solidFill>
              </a:rPr>
              <a:t>Inverted Pyramid</a:t>
            </a:r>
            <a:endParaRPr lang="en-US" sz="2800" b="1"/>
          </a:p>
          <a:p>
            <a:pPr>
              <a:lnSpc>
                <a:spcPct val="90000"/>
              </a:lnSpc>
            </a:pPr>
            <a:r>
              <a:rPr lang="en-US" sz="2800"/>
              <a:t>The Inverted Pyramid of news suggests that news be told in order of most interesting or important to least interesting or important</a:t>
            </a:r>
          </a:p>
        </p:txBody>
      </p:sp>
      <p:pic>
        <p:nvPicPr>
          <p:cNvPr id="2053"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14400" y="2276475"/>
            <a:ext cx="3810000" cy="3522663"/>
          </a:xfrm>
        </p:spPr>
      </p:pic>
      <p:sp>
        <p:nvSpPr>
          <p:cNvPr id="2054" name="Rectangle 6"/>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r>
              <a:rPr lang="en-US" b="1"/>
              <a:t>News Writing</a:t>
            </a:r>
            <a:endParaRPr lang="en-US"/>
          </a:p>
        </p:txBody>
      </p:sp>
      <p:sp>
        <p:nvSpPr>
          <p:cNvPr id="2055" name="Text Box 7"/>
          <p:cNvSpPr txBox="1">
            <a:spLocks noChangeArrowheads="1"/>
          </p:cNvSpPr>
          <p:nvPr/>
        </p:nvSpPr>
        <p:spPr bwMode="auto">
          <a:xfrm>
            <a:off x="1600200" y="286385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a:solidFill>
                  <a:srgbClr val="000000"/>
                </a:solidFill>
              </a:rPr>
              <a:t>Most interesting or most important</a:t>
            </a:r>
          </a:p>
        </p:txBody>
      </p:sp>
      <p:sp>
        <p:nvSpPr>
          <p:cNvPr id="2057" name="Text Box 9"/>
          <p:cNvSpPr txBox="1">
            <a:spLocks noChangeArrowheads="1"/>
          </p:cNvSpPr>
          <p:nvPr/>
        </p:nvSpPr>
        <p:spPr bwMode="auto">
          <a:xfrm>
            <a:off x="2209800" y="3810000"/>
            <a:ext cx="121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1500">
                <a:solidFill>
                  <a:srgbClr val="000000"/>
                </a:solidFill>
              </a:rPr>
              <a:t>Least interesting or least important</a:t>
            </a:r>
          </a:p>
        </p:txBody>
      </p:sp>
    </p:spTree>
    <p:extLst>
      <p:ext uri="{BB962C8B-B14F-4D97-AF65-F5344CB8AC3E}">
        <p14:creationId xmlns:p14="http://schemas.microsoft.com/office/powerpoint/2010/main" val="18001807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Effect transition="in" filter="dissolve">
                                      <p:cBhvr>
                                        <p:cTn id="12" dur="500"/>
                                        <p:tgtEl>
                                          <p:spTgt spid="20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2">
                                            <p:txEl>
                                              <p:pRg st="1" end="1"/>
                                            </p:txEl>
                                          </p:spTgt>
                                        </p:tgtEl>
                                        <p:attrNameLst>
                                          <p:attrName>style.visibility</p:attrName>
                                        </p:attrNameLst>
                                      </p:cBhvr>
                                      <p:to>
                                        <p:strVal val="visible"/>
                                      </p:to>
                                    </p:set>
                                    <p:animEffect transition="in" filter="dissolve">
                                      <p:cBhvr>
                                        <p:cTn id="17"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t>News Writing</a:t>
            </a:r>
            <a:endParaRPr lang="en-US"/>
          </a:p>
        </p:txBody>
      </p:sp>
      <p:sp>
        <p:nvSpPr>
          <p:cNvPr id="5123" name="Rectangle 3"/>
          <p:cNvSpPr>
            <a:spLocks noGrp="1" noChangeArrowheads="1"/>
          </p:cNvSpPr>
          <p:nvPr>
            <p:ph type="body" sz="half" idx="1"/>
          </p:nvPr>
        </p:nvSpPr>
        <p:spPr>
          <a:xfrm>
            <a:off x="838200" y="2133600"/>
            <a:ext cx="3810000" cy="3962400"/>
          </a:xfrm>
        </p:spPr>
        <p:txBody>
          <a:bodyPr/>
          <a:lstStyle/>
          <a:p>
            <a:pPr>
              <a:lnSpc>
                <a:spcPct val="90000"/>
              </a:lnSpc>
            </a:pPr>
            <a:r>
              <a:rPr lang="en-US" sz="2400"/>
              <a:t>Jack and Jill went up the hill to fetch a pail of water.</a:t>
            </a:r>
          </a:p>
          <a:p>
            <a:pPr>
              <a:lnSpc>
                <a:spcPct val="90000"/>
              </a:lnSpc>
              <a:buFont typeface="Wingdings" pitchFamily="1" charset="2"/>
              <a:buNone/>
            </a:pPr>
            <a:r>
              <a:rPr lang="en-US" sz="2400"/>
              <a:t>		</a:t>
            </a:r>
            <a:r>
              <a:rPr lang="en-US" sz="2400" b="1"/>
              <a:t>vs.</a:t>
            </a:r>
            <a:endParaRPr lang="en-US" sz="2400"/>
          </a:p>
          <a:p>
            <a:pPr>
              <a:lnSpc>
                <a:spcPct val="90000"/>
              </a:lnSpc>
            </a:pPr>
            <a:r>
              <a:rPr lang="en-US" sz="2400"/>
              <a:t>Jack suffered a skull fracture and Jill is in serious condition after the pair tumbled down a hill during their ritual water-carrying chores yesterday.</a:t>
            </a:r>
          </a:p>
        </p:txBody>
      </p:sp>
      <p:pic>
        <p:nvPicPr>
          <p:cNvPr id="5125"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2208213"/>
            <a:ext cx="3810000" cy="3659187"/>
          </a:xfrm>
        </p:spPr>
      </p:pic>
    </p:spTree>
    <p:extLst>
      <p:ext uri="{BB962C8B-B14F-4D97-AF65-F5344CB8AC3E}">
        <p14:creationId xmlns:p14="http://schemas.microsoft.com/office/powerpoint/2010/main" val="4238962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slide(fromTop)">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strips(upLeft)">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strips(upLeft)">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strips(upLeft)">
                                      <p:cBhvr>
                                        <p:cTn id="22"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b="1"/>
              <a:t>News Writing</a:t>
            </a:r>
            <a:endParaRPr lang="en-US"/>
          </a:p>
        </p:txBody>
      </p:sp>
      <p:sp>
        <p:nvSpPr>
          <p:cNvPr id="1028" name="Rectangle 4"/>
          <p:cNvSpPr>
            <a:spLocks noGrp="1" noChangeArrowheads="1"/>
          </p:cNvSpPr>
          <p:nvPr>
            <p:ph type="body" sz="half" idx="2"/>
          </p:nvPr>
        </p:nvSpPr>
        <p:spPr>
          <a:xfrm>
            <a:off x="4876800" y="2057400"/>
            <a:ext cx="3962400" cy="3962400"/>
          </a:xfrm>
        </p:spPr>
        <p:txBody>
          <a:bodyPr/>
          <a:lstStyle/>
          <a:p>
            <a:pPr>
              <a:lnSpc>
                <a:spcPct val="90000"/>
              </a:lnSpc>
            </a:pPr>
            <a:r>
              <a:rPr lang="en-US" sz="2400"/>
              <a:t>The Newark Valley boys’ baseball squad played a game yesterday afternoon.</a:t>
            </a:r>
          </a:p>
          <a:p>
            <a:pPr>
              <a:lnSpc>
                <a:spcPct val="90000"/>
              </a:lnSpc>
              <a:buFont typeface="Wingdings" pitchFamily="1" charset="2"/>
              <a:buNone/>
            </a:pPr>
            <a:r>
              <a:rPr lang="en-US" sz="2400"/>
              <a:t>		</a:t>
            </a:r>
            <a:r>
              <a:rPr lang="en-US" sz="2400" b="1"/>
              <a:t>vs.</a:t>
            </a:r>
            <a:endParaRPr lang="en-US" sz="2400"/>
          </a:p>
          <a:p>
            <a:pPr>
              <a:lnSpc>
                <a:spcPct val="90000"/>
              </a:lnSpc>
            </a:pPr>
            <a:r>
              <a:rPr lang="en-US" sz="2400"/>
              <a:t>The Newark Valley boys’ baseball squad beat Candor at home yesterday in a thrilling extra-inning showdown between neighboring rivals.</a:t>
            </a:r>
          </a:p>
        </p:txBody>
      </p:sp>
      <p:pic>
        <p:nvPicPr>
          <p:cNvPr id="1029" name="Picture 5"/>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2208213"/>
            <a:ext cx="3810000" cy="3659187"/>
          </a:xfrm>
        </p:spPr>
      </p:pic>
    </p:spTree>
    <p:extLst>
      <p:ext uri="{BB962C8B-B14F-4D97-AF65-F5344CB8AC3E}">
        <p14:creationId xmlns:p14="http://schemas.microsoft.com/office/powerpoint/2010/main" val="19270598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0" fill="hold"/>
                                        <p:tgtEl>
                                          <p:spTgt spid="1029"/>
                                        </p:tgtEl>
                                        <p:attrNameLst>
                                          <p:attrName>ppt_w</p:attrName>
                                        </p:attrNameLst>
                                      </p:cBhvr>
                                      <p:tavLst>
                                        <p:tav tm="0" fmla="#ppt_w*sin(2.5*pi*$)">
                                          <p:val>
                                            <p:fltVal val="0"/>
                                          </p:val>
                                        </p:tav>
                                        <p:tav tm="100000">
                                          <p:val>
                                            <p:fltVal val="1"/>
                                          </p:val>
                                        </p:tav>
                                      </p:tavLst>
                                    </p:anim>
                                    <p:anim calcmode="lin" valueType="num">
                                      <p:cBhvr>
                                        <p:cTn id="8" dur="5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8">
                                            <p:txEl>
                                              <p:pRg st="0" end="0"/>
                                            </p:txEl>
                                          </p:spTgt>
                                        </p:tgtEl>
                                        <p:attrNameLst>
                                          <p:attrName>style.visibility</p:attrName>
                                        </p:attrNameLst>
                                      </p:cBhvr>
                                      <p:to>
                                        <p:strVal val="visible"/>
                                      </p:to>
                                    </p:set>
                                    <p:anim calcmode="lin" valueType="num">
                                      <p:cBhvr additive="base">
                                        <p:cTn id="13"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 calcmode="lin" valueType="num">
                                      <p:cBhvr additive="base">
                                        <p:cTn id="19" dur="500" fill="hold"/>
                                        <p:tgtEl>
                                          <p:spTgt spid="10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8">
                                            <p:txEl>
                                              <p:pRg st="2" end="2"/>
                                            </p:txEl>
                                          </p:spTgt>
                                        </p:tgtEl>
                                        <p:attrNameLst>
                                          <p:attrName>style.visibility</p:attrName>
                                        </p:attrNameLst>
                                      </p:cBhvr>
                                      <p:to>
                                        <p:strVal val="visible"/>
                                      </p:to>
                                    </p:set>
                                    <p:anim calcmode="lin" valueType="num">
                                      <p:cBhvr additive="base">
                                        <p:cTn id="25" dur="500" fill="hold"/>
                                        <p:tgtEl>
                                          <p:spTgt spid="10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News Writing</a:t>
            </a:r>
            <a:endParaRPr lang="en-US"/>
          </a:p>
        </p:txBody>
      </p:sp>
      <p:sp>
        <p:nvSpPr>
          <p:cNvPr id="9219" name="Rectangle 3"/>
          <p:cNvSpPr>
            <a:spLocks noGrp="1" noChangeArrowheads="1"/>
          </p:cNvSpPr>
          <p:nvPr>
            <p:ph type="body" sz="half" idx="1"/>
          </p:nvPr>
        </p:nvSpPr>
        <p:spPr/>
        <p:txBody>
          <a:bodyPr/>
          <a:lstStyle/>
          <a:p>
            <a:pPr algn="ctr">
              <a:lnSpc>
                <a:spcPct val="90000"/>
              </a:lnSpc>
              <a:buFont typeface="Wingdings" pitchFamily="1" charset="2"/>
              <a:buNone/>
            </a:pPr>
            <a:r>
              <a:rPr lang="en-US" sz="2800"/>
              <a:t> 	Most Important</a:t>
            </a:r>
          </a:p>
          <a:p>
            <a:pPr algn="ctr">
              <a:lnSpc>
                <a:spcPct val="90000"/>
              </a:lnSpc>
              <a:buFont typeface="Wingdings" pitchFamily="1" charset="2"/>
              <a:buNone/>
            </a:pPr>
            <a:r>
              <a:rPr lang="en-US" sz="2800"/>
              <a:t>   or Interesting</a:t>
            </a:r>
          </a:p>
          <a:p>
            <a:pPr algn="ctr">
              <a:lnSpc>
                <a:spcPct val="90000"/>
              </a:lnSpc>
              <a:buFont typeface="Wingdings" pitchFamily="1" charset="2"/>
              <a:buNone/>
            </a:pPr>
            <a:endParaRPr lang="en-US" sz="2800"/>
          </a:p>
          <a:p>
            <a:pPr algn="ctr">
              <a:lnSpc>
                <a:spcPct val="90000"/>
              </a:lnSpc>
              <a:buFont typeface="Wingdings" pitchFamily="1" charset="2"/>
              <a:buNone/>
            </a:pPr>
            <a:endParaRPr lang="en-US" sz="2800"/>
          </a:p>
          <a:p>
            <a:pPr algn="ctr">
              <a:lnSpc>
                <a:spcPct val="90000"/>
              </a:lnSpc>
              <a:buFont typeface="Wingdings" pitchFamily="1" charset="2"/>
              <a:buNone/>
            </a:pPr>
            <a:endParaRPr lang="en-US" sz="2800"/>
          </a:p>
          <a:p>
            <a:pPr algn="ctr">
              <a:lnSpc>
                <a:spcPct val="90000"/>
              </a:lnSpc>
              <a:buFont typeface="Wingdings" pitchFamily="1" charset="2"/>
              <a:buNone/>
            </a:pPr>
            <a:endParaRPr lang="en-US" sz="2800"/>
          </a:p>
          <a:p>
            <a:pPr algn="ctr">
              <a:lnSpc>
                <a:spcPct val="90000"/>
              </a:lnSpc>
              <a:buFont typeface="Wingdings" pitchFamily="1" charset="2"/>
              <a:buNone/>
            </a:pPr>
            <a:r>
              <a:rPr lang="en-US" sz="2800"/>
              <a:t>Least Important</a:t>
            </a:r>
          </a:p>
          <a:p>
            <a:pPr algn="ctr">
              <a:lnSpc>
                <a:spcPct val="90000"/>
              </a:lnSpc>
              <a:buFont typeface="Wingdings" pitchFamily="1" charset="2"/>
              <a:buNone/>
            </a:pPr>
            <a:r>
              <a:rPr lang="en-US" sz="2800"/>
              <a:t>or Interesting</a:t>
            </a:r>
          </a:p>
        </p:txBody>
      </p:sp>
      <p:pic>
        <p:nvPicPr>
          <p:cNvPr id="9221"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6800" y="2209800"/>
            <a:ext cx="3810000" cy="3659188"/>
          </a:xfrm>
        </p:spPr>
      </p:pic>
      <p:sp>
        <p:nvSpPr>
          <p:cNvPr id="9222" name="Line 6"/>
          <p:cNvSpPr>
            <a:spLocks noChangeShapeType="1"/>
          </p:cNvSpPr>
          <p:nvPr/>
        </p:nvSpPr>
        <p:spPr bwMode="auto">
          <a:xfrm>
            <a:off x="2819400" y="3048000"/>
            <a:ext cx="0" cy="1752600"/>
          </a:xfrm>
          <a:prstGeom prst="line">
            <a:avLst/>
          </a:prstGeom>
          <a:noFill/>
          <a:ln w="539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223" name="Text Box 7"/>
          <p:cNvSpPr txBox="1">
            <a:spLocks noChangeArrowheads="1"/>
          </p:cNvSpPr>
          <p:nvPr/>
        </p:nvSpPr>
        <p:spPr bwMode="auto">
          <a:xfrm>
            <a:off x="990600" y="61864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20000"/>
              </a:spcBef>
              <a:spcAft>
                <a:spcPct val="0"/>
              </a:spcAft>
              <a:buFont typeface="Wingdings" pitchFamily="1" charset="2"/>
              <a:buNone/>
            </a:pPr>
            <a:r>
              <a:rPr lang="en-US" sz="2000">
                <a:solidFill>
                  <a:srgbClr val="0000FF"/>
                </a:solidFill>
                <a:hlinkClick r:id="rId4"/>
              </a:rPr>
              <a:t>Pressconnects.com</a:t>
            </a: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1736064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222"/>
                                        </p:tgtEl>
                                        <p:attrNameLst>
                                          <p:attrName>style.visibility</p:attrName>
                                        </p:attrNameLst>
                                      </p:cBhvr>
                                      <p:to>
                                        <p:strVal val="visible"/>
                                      </p:to>
                                    </p:set>
                                    <p:anim calcmode="lin" valueType="num">
                                      <p:cBhvr additive="base">
                                        <p:cTn id="29" dur="500" fill="hold"/>
                                        <p:tgtEl>
                                          <p:spTgt spid="9222"/>
                                        </p:tgtEl>
                                        <p:attrNameLst>
                                          <p:attrName>ppt_x</p:attrName>
                                        </p:attrNameLst>
                                      </p:cBhvr>
                                      <p:tavLst>
                                        <p:tav tm="0">
                                          <p:val>
                                            <p:strVal val="#ppt_x"/>
                                          </p:val>
                                        </p:tav>
                                        <p:tav tm="100000">
                                          <p:val>
                                            <p:strVal val="#ppt_x"/>
                                          </p:val>
                                        </p:tav>
                                      </p:tavLst>
                                    </p:anim>
                                    <p:anim calcmode="lin" valueType="num">
                                      <p:cBhvr additive="base">
                                        <p:cTn id="30" dur="500" fill="hold"/>
                                        <p:tgtEl>
                                          <p:spTgt spid="92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Drive By"/>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223"/>
                                        </p:tgtEl>
                                        <p:attrNameLst>
                                          <p:attrName>style.visibility</p:attrName>
                                        </p:attrNameLst>
                                      </p:cBhvr>
                                      <p:to>
                                        <p:strVal val="visible"/>
                                      </p:to>
                                    </p:set>
                                    <p:animEffect transition="in" filter="dissolve">
                                      <p:cBhvr>
                                        <p:cTn id="35"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nimBg="1"/>
      <p:bldP spid="92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Lead Writing</a:t>
            </a:r>
            <a:endParaRPr lang="en-US"/>
          </a:p>
        </p:txBody>
      </p:sp>
      <p:sp>
        <p:nvSpPr>
          <p:cNvPr id="11267" name="Rectangle 3"/>
          <p:cNvSpPr>
            <a:spLocks noGrp="1" noChangeArrowheads="1"/>
          </p:cNvSpPr>
          <p:nvPr>
            <p:ph type="body" idx="1"/>
          </p:nvPr>
        </p:nvSpPr>
        <p:spPr>
          <a:xfrm>
            <a:off x="838200" y="2057400"/>
            <a:ext cx="3733800" cy="3962400"/>
          </a:xfrm>
        </p:spPr>
        <p:txBody>
          <a:bodyPr/>
          <a:lstStyle/>
          <a:p>
            <a:pPr>
              <a:lnSpc>
                <a:spcPct val="90000"/>
              </a:lnSpc>
            </a:pPr>
            <a:r>
              <a:rPr lang="en-US" sz="2800"/>
              <a:t>Most journalists think the news </a:t>
            </a:r>
            <a:r>
              <a:rPr lang="en-US" sz="2800">
                <a:solidFill>
                  <a:srgbClr val="FF0000"/>
                </a:solidFill>
              </a:rPr>
              <a:t>lead</a:t>
            </a:r>
            <a:r>
              <a:rPr lang="en-US" sz="2800"/>
              <a:t> is the most important part of the news story. It is an art work of concise information that captures the </a:t>
            </a:r>
            <a:r>
              <a:rPr lang="en-US" sz="2800">
                <a:solidFill>
                  <a:srgbClr val="FF0000"/>
                </a:solidFill>
              </a:rPr>
              <a:t>gist</a:t>
            </a:r>
            <a:r>
              <a:rPr lang="en-US" sz="2800"/>
              <a:t> of a news story in one or two sentences.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69728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Tree>
    <p:extLst>
      <p:ext uri="{BB962C8B-B14F-4D97-AF65-F5344CB8AC3E}">
        <p14:creationId xmlns:p14="http://schemas.microsoft.com/office/powerpoint/2010/main" val="6129605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dissolve">
                                      <p:cBhvr>
                                        <p:cTn id="13"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t>Lead Writing</a:t>
            </a:r>
            <a:endParaRPr lang="en-US"/>
          </a:p>
        </p:txBody>
      </p:sp>
      <p:sp>
        <p:nvSpPr>
          <p:cNvPr id="19459" name="Rectangle 3"/>
          <p:cNvSpPr>
            <a:spLocks noGrp="1" noChangeArrowheads="1"/>
          </p:cNvSpPr>
          <p:nvPr>
            <p:ph type="body" idx="1"/>
          </p:nvPr>
        </p:nvSpPr>
        <p:spPr>
          <a:xfrm>
            <a:off x="4648200" y="2286000"/>
            <a:ext cx="3886200" cy="3962400"/>
          </a:xfrm>
        </p:spPr>
        <p:txBody>
          <a:bodyPr/>
          <a:lstStyle/>
          <a:p>
            <a:pPr>
              <a:lnSpc>
                <a:spcPct val="90000"/>
              </a:lnSpc>
            </a:pPr>
            <a:r>
              <a:rPr lang="en-US"/>
              <a:t>Depending on the nature of the story and its driving news elements, a lead can focus on one or a few of the </a:t>
            </a:r>
            <a:r>
              <a:rPr lang="en-US">
                <a:solidFill>
                  <a:srgbClr val="FF0000"/>
                </a:solidFill>
              </a:rPr>
              <a:t>six question words</a:t>
            </a:r>
            <a:r>
              <a:rPr lang="en-US"/>
              <a:t>:</a:t>
            </a:r>
          </a:p>
        </p:txBody>
      </p:sp>
      <p:pic>
        <p:nvPicPr>
          <p:cNvPr id="194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81200"/>
            <a:ext cx="309403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74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 calcmode="lin" valueType="num">
                                      <p:cBhvr>
                                        <p:cTn id="12" dur="500" fill="hold"/>
                                        <p:tgtEl>
                                          <p:spTgt spid="19462"/>
                                        </p:tgtEl>
                                        <p:attrNameLst>
                                          <p:attrName>ppt_x</p:attrName>
                                        </p:attrNameLst>
                                      </p:cBhvr>
                                      <p:tavLst>
                                        <p:tav tm="0">
                                          <p:val>
                                            <p:strVal val="#ppt_x-#ppt_w/2"/>
                                          </p:val>
                                        </p:tav>
                                        <p:tav tm="100000">
                                          <p:val>
                                            <p:strVal val="#ppt_x"/>
                                          </p:val>
                                        </p:tav>
                                      </p:tavLst>
                                    </p:anim>
                                    <p:anim calcmode="lin" valueType="num">
                                      <p:cBhvr>
                                        <p:cTn id="13" dur="500" fill="hold"/>
                                        <p:tgtEl>
                                          <p:spTgt spid="19462"/>
                                        </p:tgtEl>
                                        <p:attrNameLst>
                                          <p:attrName>ppt_y</p:attrName>
                                        </p:attrNameLst>
                                      </p:cBhvr>
                                      <p:tavLst>
                                        <p:tav tm="0">
                                          <p:val>
                                            <p:strVal val="#ppt_y"/>
                                          </p:val>
                                        </p:tav>
                                        <p:tav tm="100000">
                                          <p:val>
                                            <p:strVal val="#ppt_y"/>
                                          </p:val>
                                        </p:tav>
                                      </p:tavLst>
                                    </p:anim>
                                    <p:anim calcmode="lin" valueType="num">
                                      <p:cBhvr>
                                        <p:cTn id="14" dur="500" fill="hold"/>
                                        <p:tgtEl>
                                          <p:spTgt spid="19462"/>
                                        </p:tgtEl>
                                        <p:attrNameLst>
                                          <p:attrName>ppt_w</p:attrName>
                                        </p:attrNameLst>
                                      </p:cBhvr>
                                      <p:tavLst>
                                        <p:tav tm="0">
                                          <p:val>
                                            <p:fltVal val="0"/>
                                          </p:val>
                                        </p:tav>
                                        <p:tav tm="100000">
                                          <p:val>
                                            <p:strVal val="#ppt_w"/>
                                          </p:val>
                                        </p:tav>
                                      </p:tavLst>
                                    </p:anim>
                                    <p:anim calcmode="lin" valueType="num">
                                      <p:cBhvr>
                                        <p:cTn id="15" dur="500" fill="hold"/>
                                        <p:tgtEl>
                                          <p:spTgt spid="19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t>Lead Writing</a:t>
            </a:r>
            <a:endParaRPr lang="en-US"/>
          </a:p>
        </p:txBody>
      </p:sp>
      <p:sp>
        <p:nvSpPr>
          <p:cNvPr id="12291" name="Rectangle 3"/>
          <p:cNvSpPr>
            <a:spLocks noGrp="1" noChangeArrowheads="1"/>
          </p:cNvSpPr>
          <p:nvPr>
            <p:ph type="body" idx="1"/>
          </p:nvPr>
        </p:nvSpPr>
        <p:spPr/>
        <p:txBody>
          <a:bodyPr/>
          <a:lstStyle/>
          <a:p>
            <a:pPr>
              <a:lnSpc>
                <a:spcPct val="90000"/>
              </a:lnSpc>
              <a:buFont typeface="Wingdings" pitchFamily="1" charset="2"/>
              <a:buNone/>
            </a:pPr>
            <a:r>
              <a:rPr lang="en-US" sz="2800" b="1"/>
              <a:t>Hat Banning:</a:t>
            </a:r>
            <a:r>
              <a:rPr lang="en-US" sz="2800"/>
              <a:t> One Story, Six Possible Leads</a:t>
            </a:r>
          </a:p>
          <a:p>
            <a:pPr>
              <a:lnSpc>
                <a:spcPct val="90000"/>
              </a:lnSpc>
            </a:pPr>
            <a:endParaRPr lang="en-US" sz="2800"/>
          </a:p>
          <a:p>
            <a:pPr>
              <a:lnSpc>
                <a:spcPct val="90000"/>
              </a:lnSpc>
            </a:pPr>
            <a:r>
              <a:rPr lang="en-US" sz="2500" b="1">
                <a:solidFill>
                  <a:srgbClr val="FF0000"/>
                </a:solidFill>
              </a:rPr>
              <a:t>Who?</a:t>
            </a:r>
            <a:r>
              <a:rPr lang="en-US" sz="2500" b="1"/>
              <a:t> —</a:t>
            </a:r>
            <a:r>
              <a:rPr lang="en-US" sz="2500"/>
              <a:t> </a:t>
            </a:r>
            <a:r>
              <a:rPr lang="en-US" sz="2500" b="1">
                <a:solidFill>
                  <a:srgbClr val="FF0000"/>
                </a:solidFill>
              </a:rPr>
              <a:t>The Newark Valley Board of Education</a:t>
            </a:r>
            <a:r>
              <a:rPr lang="en-US" sz="2500"/>
              <a:t> members passed a resolution last night banning the wearing of hats in all school district buildings.</a:t>
            </a:r>
          </a:p>
          <a:p>
            <a:pPr>
              <a:lnSpc>
                <a:spcPct val="90000"/>
              </a:lnSpc>
            </a:pPr>
            <a:endParaRPr lang="en-US" sz="2500" b="1"/>
          </a:p>
          <a:p>
            <a:pPr>
              <a:lnSpc>
                <a:spcPct val="90000"/>
              </a:lnSpc>
            </a:pPr>
            <a:r>
              <a:rPr lang="en-US" sz="2500" b="1">
                <a:solidFill>
                  <a:schemeClr val="accent2"/>
                </a:solidFill>
              </a:rPr>
              <a:t>What?</a:t>
            </a:r>
            <a:r>
              <a:rPr lang="en-US" sz="2500" b="1"/>
              <a:t> —</a:t>
            </a:r>
            <a:r>
              <a:rPr lang="en-US" sz="2500"/>
              <a:t> </a:t>
            </a:r>
            <a:r>
              <a:rPr lang="en-US" sz="2500" b="1">
                <a:solidFill>
                  <a:schemeClr val="accent2"/>
                </a:solidFill>
              </a:rPr>
              <a:t>Hat wearing was banned in all school district buildings</a:t>
            </a:r>
            <a:r>
              <a:rPr lang="en-US" sz="2500"/>
              <a:t> last night after the Newark Valley Board of Education passed a new resolution.</a:t>
            </a:r>
            <a:endParaRPr lang="en-US" sz="2800"/>
          </a:p>
        </p:txBody>
      </p:sp>
    </p:spTree>
    <p:extLst>
      <p:ext uri="{BB962C8B-B14F-4D97-AF65-F5344CB8AC3E}">
        <p14:creationId xmlns:p14="http://schemas.microsoft.com/office/powerpoint/2010/main" val="40087383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29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p:cTn id="1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2291">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1229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p:cTn id="23"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12291">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12291">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smtClean="0"/>
              <a:t>News Writing Structure</a:t>
            </a:r>
          </a:p>
        </p:txBody>
      </p:sp>
      <p:sp>
        <p:nvSpPr>
          <p:cNvPr id="22531" name="Rectangle 7"/>
          <p:cNvSpPr>
            <a:spLocks noGrp="1" noChangeArrowheads="1"/>
          </p:cNvSpPr>
          <p:nvPr>
            <p:ph type="body" sz="half" idx="2"/>
          </p:nvPr>
        </p:nvSpPr>
        <p:spPr/>
        <p:txBody>
          <a:bodyPr/>
          <a:lstStyle/>
          <a:p>
            <a:pPr>
              <a:lnSpc>
                <a:spcPct val="90000"/>
              </a:lnSpc>
            </a:pPr>
            <a:r>
              <a:rPr lang="en-US" sz="2400" smtClean="0"/>
              <a:t>The Inverted Pyramid structure answers the most important of the reader’s questions in the lead and first few paragraphs</a:t>
            </a:r>
          </a:p>
          <a:p>
            <a:pPr>
              <a:lnSpc>
                <a:spcPct val="90000"/>
              </a:lnSpc>
            </a:pPr>
            <a:r>
              <a:rPr lang="en-US" sz="2400" smtClean="0"/>
              <a:t>Details are included in following paragraphs for those who want more information</a:t>
            </a:r>
          </a:p>
        </p:txBody>
      </p:sp>
      <p:pic>
        <p:nvPicPr>
          <p:cNvPr id="22532" name="Picture 9"/>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184275" y="1828800"/>
            <a:ext cx="2774950" cy="3657600"/>
          </a:xfrm>
        </p:spPr>
      </p:pic>
    </p:spTree>
    <p:extLst>
      <p:ext uri="{BB962C8B-B14F-4D97-AF65-F5344CB8AC3E}">
        <p14:creationId xmlns:p14="http://schemas.microsoft.com/office/powerpoint/2010/main" val="2705575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Lead Writing</a:t>
            </a:r>
            <a:endParaRPr lang="en-US"/>
          </a:p>
        </p:txBody>
      </p:sp>
      <p:sp>
        <p:nvSpPr>
          <p:cNvPr id="13315" name="Rectangle 3"/>
          <p:cNvSpPr>
            <a:spLocks noGrp="1" noChangeArrowheads="1"/>
          </p:cNvSpPr>
          <p:nvPr>
            <p:ph type="body" sz="half" idx="1"/>
          </p:nvPr>
        </p:nvSpPr>
        <p:spPr/>
        <p:txBody>
          <a:bodyPr/>
          <a:lstStyle/>
          <a:p>
            <a:r>
              <a:rPr lang="en-US" b="1">
                <a:solidFill>
                  <a:srgbClr val="FF8000"/>
                </a:solidFill>
              </a:rPr>
              <a:t>Where?</a:t>
            </a:r>
            <a:r>
              <a:rPr lang="en-US" b="1"/>
              <a:t> —</a:t>
            </a:r>
            <a:r>
              <a:rPr lang="en-US"/>
              <a:t> </a:t>
            </a:r>
            <a:r>
              <a:rPr lang="en-US" b="1">
                <a:solidFill>
                  <a:srgbClr val="FF8000"/>
                </a:solidFill>
              </a:rPr>
              <a:t>In Newark Valley</a:t>
            </a:r>
            <a:r>
              <a:rPr lang="en-US"/>
              <a:t> last night, the board of education passed a resolution to ban the wearing of hats in all school district buildings.</a:t>
            </a:r>
          </a:p>
        </p:txBody>
      </p:sp>
      <p:sp>
        <p:nvSpPr>
          <p:cNvPr id="13316" name="Rectangle 4"/>
          <p:cNvSpPr>
            <a:spLocks noGrp="1" noChangeArrowheads="1"/>
          </p:cNvSpPr>
          <p:nvPr>
            <p:ph type="body" sz="half" idx="2"/>
          </p:nvPr>
        </p:nvSpPr>
        <p:spPr/>
        <p:txBody>
          <a:bodyPr/>
          <a:lstStyle/>
          <a:p>
            <a:r>
              <a:rPr lang="en-US" b="1">
                <a:solidFill>
                  <a:srgbClr val="008000"/>
                </a:solidFill>
              </a:rPr>
              <a:t>When?</a:t>
            </a:r>
            <a:r>
              <a:rPr lang="en-US" b="1"/>
              <a:t> —</a:t>
            </a:r>
            <a:r>
              <a:rPr lang="en-US"/>
              <a:t> </a:t>
            </a:r>
            <a:r>
              <a:rPr lang="en-US" b="1">
                <a:solidFill>
                  <a:srgbClr val="008000"/>
                </a:solidFill>
              </a:rPr>
              <a:t>Last night</a:t>
            </a:r>
            <a:r>
              <a:rPr lang="en-US"/>
              <a:t>, the Newark Valley Board of Education passed a resolution banning hat wearing in all school district buildings.</a:t>
            </a:r>
          </a:p>
        </p:txBody>
      </p:sp>
    </p:spTree>
    <p:extLst>
      <p:ext uri="{BB962C8B-B14F-4D97-AF65-F5344CB8AC3E}">
        <p14:creationId xmlns:p14="http://schemas.microsoft.com/office/powerpoint/2010/main" val="2070644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lide(fromRigh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slide(fromLeft)">
                                      <p:cBhvr>
                                        <p:cTn id="12"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a:t>Lead Writing</a:t>
            </a:r>
            <a:endParaRPr lang="en-US"/>
          </a:p>
        </p:txBody>
      </p:sp>
      <p:sp>
        <p:nvSpPr>
          <p:cNvPr id="14339" name="Rectangle 3"/>
          <p:cNvSpPr>
            <a:spLocks noGrp="1" noChangeArrowheads="1"/>
          </p:cNvSpPr>
          <p:nvPr>
            <p:ph type="body" idx="1"/>
          </p:nvPr>
        </p:nvSpPr>
        <p:spPr/>
        <p:txBody>
          <a:bodyPr/>
          <a:lstStyle/>
          <a:p>
            <a:pPr>
              <a:lnSpc>
                <a:spcPct val="90000"/>
              </a:lnSpc>
            </a:pPr>
            <a:r>
              <a:rPr lang="en-US" sz="2600" b="1">
                <a:solidFill>
                  <a:srgbClr val="800040"/>
                </a:solidFill>
              </a:rPr>
              <a:t>How?</a:t>
            </a:r>
            <a:r>
              <a:rPr lang="en-US" sz="2600" b="1"/>
              <a:t> —</a:t>
            </a:r>
            <a:r>
              <a:rPr lang="en-US" sz="2600"/>
              <a:t> </a:t>
            </a:r>
            <a:r>
              <a:rPr lang="en-US" sz="2600" b="1">
                <a:solidFill>
                  <a:srgbClr val="800040"/>
                </a:solidFill>
              </a:rPr>
              <a:t>By a 6-1 margin</a:t>
            </a:r>
            <a:r>
              <a:rPr lang="en-US" sz="2600"/>
              <a:t> last night, the Newark Valley Board of Education passed a resolution banning hat wearing in all school district buildings.</a:t>
            </a:r>
          </a:p>
          <a:p>
            <a:pPr>
              <a:lnSpc>
                <a:spcPct val="90000"/>
              </a:lnSpc>
            </a:pPr>
            <a:endParaRPr lang="en-US" sz="2600" b="1"/>
          </a:p>
          <a:p>
            <a:pPr>
              <a:lnSpc>
                <a:spcPct val="90000"/>
              </a:lnSpc>
            </a:pPr>
            <a:r>
              <a:rPr lang="en-US" sz="2600" b="1">
                <a:solidFill>
                  <a:srgbClr val="804000"/>
                </a:solidFill>
              </a:rPr>
              <a:t>Why?</a:t>
            </a:r>
            <a:r>
              <a:rPr lang="en-US" sz="2600" b="1"/>
              <a:t> —</a:t>
            </a:r>
            <a:r>
              <a:rPr lang="en-US" sz="2600"/>
              <a:t> </a:t>
            </a:r>
            <a:r>
              <a:rPr lang="en-US" sz="2600" b="1">
                <a:solidFill>
                  <a:srgbClr val="804000"/>
                </a:solidFill>
              </a:rPr>
              <a:t>Citing a pattern of early-onset baldness in Newark Valley teenagers</a:t>
            </a:r>
            <a:r>
              <a:rPr lang="en-US" sz="2600"/>
              <a:t>, the board of education last night passed a resolution that restricts hat wearing in all school district buildings.</a:t>
            </a:r>
          </a:p>
        </p:txBody>
      </p:sp>
      <p:sp>
        <p:nvSpPr>
          <p:cNvPr id="14341" name="Text Box 5"/>
          <p:cNvSpPr txBox="1">
            <a:spLocks noChangeArrowheads="1"/>
          </p:cNvSpPr>
          <p:nvPr/>
        </p:nvSpPr>
        <p:spPr bwMode="auto">
          <a:xfrm>
            <a:off x="1219200" y="6172200"/>
            <a:ext cx="586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a:solidFill>
                  <a:srgbClr val="000000"/>
                </a:solidFill>
                <a:hlinkClick r:id="rId2"/>
              </a:rPr>
              <a:t>Pressconnects.com</a:t>
            </a:r>
            <a:endParaRPr lang="en-US" sz="2000">
              <a:solidFill>
                <a:srgbClr val="000000"/>
              </a:solidFill>
            </a:endParaRPr>
          </a:p>
        </p:txBody>
      </p:sp>
    </p:spTree>
    <p:extLst>
      <p:ext uri="{BB962C8B-B14F-4D97-AF65-F5344CB8AC3E}">
        <p14:creationId xmlns:p14="http://schemas.microsoft.com/office/powerpoint/2010/main" val="1341514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Top)">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Top)">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dissolve">
                                      <p:cBhvr>
                                        <p:cTn id="1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News Writing Style</a:t>
            </a:r>
          </a:p>
        </p:txBody>
      </p:sp>
      <p:sp>
        <p:nvSpPr>
          <p:cNvPr id="24579" name="Rectangle 4"/>
          <p:cNvSpPr>
            <a:spLocks noGrp="1" noChangeArrowheads="1"/>
          </p:cNvSpPr>
          <p:nvPr>
            <p:ph type="body" sz="half" idx="1"/>
          </p:nvPr>
        </p:nvSpPr>
        <p:spPr/>
        <p:txBody>
          <a:bodyPr/>
          <a:lstStyle/>
          <a:p>
            <a:r>
              <a:rPr lang="en-US" sz="2800" smtClean="0"/>
              <a:t>Basic Rules to follow</a:t>
            </a:r>
          </a:p>
          <a:p>
            <a:pPr lvl="1"/>
            <a:r>
              <a:rPr lang="en-US" sz="2400" smtClean="0"/>
              <a:t>1. Keep the lead short to about 25 words or less</a:t>
            </a:r>
          </a:p>
          <a:p>
            <a:pPr lvl="1"/>
            <a:r>
              <a:rPr lang="en-US" sz="2400" smtClean="0"/>
              <a:t>A news writer will spend a great deal of time getting the lead exactly right</a:t>
            </a:r>
          </a:p>
        </p:txBody>
      </p:sp>
      <p:pic>
        <p:nvPicPr>
          <p:cNvPr id="24580" name="Picture 5"/>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10100" y="1976438"/>
            <a:ext cx="3771900" cy="3362325"/>
          </a:xfrm>
        </p:spPr>
      </p:pic>
    </p:spTree>
    <p:extLst>
      <p:ext uri="{BB962C8B-B14F-4D97-AF65-F5344CB8AC3E}">
        <p14:creationId xmlns:p14="http://schemas.microsoft.com/office/powerpoint/2010/main" val="144684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News Writing Style</a:t>
            </a:r>
          </a:p>
        </p:txBody>
      </p:sp>
      <p:sp>
        <p:nvSpPr>
          <p:cNvPr id="26627" name="Rectangle 3"/>
          <p:cNvSpPr>
            <a:spLocks noGrp="1" noChangeArrowheads="1"/>
          </p:cNvSpPr>
          <p:nvPr>
            <p:ph type="body" sz="half" idx="1"/>
          </p:nvPr>
        </p:nvSpPr>
        <p:spPr/>
        <p:txBody>
          <a:bodyPr/>
          <a:lstStyle/>
          <a:p>
            <a:r>
              <a:rPr lang="en-US" sz="2800" smtClean="0"/>
              <a:t>Basic Rules</a:t>
            </a:r>
          </a:p>
          <a:p>
            <a:pPr lvl="1"/>
            <a:r>
              <a:rPr lang="en-US" sz="2400" smtClean="0"/>
              <a:t>2. Keep following paragraphs short as well.</a:t>
            </a:r>
          </a:p>
          <a:p>
            <a:pPr lvl="2"/>
            <a:r>
              <a:rPr lang="en-US" sz="2000" smtClean="0"/>
              <a:t>News paragraphs are not filled with fluff or extra words</a:t>
            </a:r>
          </a:p>
          <a:p>
            <a:pPr lvl="2"/>
            <a:r>
              <a:rPr lang="en-US" sz="2000" smtClean="0"/>
              <a:t>This is the opposite of creative writing!</a:t>
            </a:r>
          </a:p>
        </p:txBody>
      </p:sp>
      <p:pic>
        <p:nvPicPr>
          <p:cNvPr id="26628" name="Picture 5" descr="asianwomanrea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0100" y="2403475"/>
            <a:ext cx="3771900" cy="2506663"/>
          </a:xfrm>
        </p:spPr>
      </p:pic>
    </p:spTree>
    <p:extLst>
      <p:ext uri="{BB962C8B-B14F-4D97-AF65-F5344CB8AC3E}">
        <p14:creationId xmlns:p14="http://schemas.microsoft.com/office/powerpoint/2010/main" val="3290936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News Writing Structure</a:t>
            </a:r>
          </a:p>
        </p:txBody>
      </p:sp>
      <p:sp>
        <p:nvSpPr>
          <p:cNvPr id="28675" name="Rectangle 3"/>
          <p:cNvSpPr>
            <a:spLocks noGrp="1" noChangeArrowheads="1"/>
          </p:cNvSpPr>
          <p:nvPr>
            <p:ph type="body" sz="half" idx="1"/>
          </p:nvPr>
        </p:nvSpPr>
        <p:spPr/>
        <p:txBody>
          <a:bodyPr/>
          <a:lstStyle/>
          <a:p>
            <a:pPr>
              <a:lnSpc>
                <a:spcPct val="90000"/>
              </a:lnSpc>
            </a:pPr>
            <a:r>
              <a:rPr lang="en-US" sz="2800" smtClean="0"/>
              <a:t>Basic Rules</a:t>
            </a:r>
          </a:p>
          <a:p>
            <a:pPr lvl="1">
              <a:lnSpc>
                <a:spcPct val="90000"/>
              </a:lnSpc>
            </a:pPr>
            <a:r>
              <a:rPr lang="en-US" sz="2400" smtClean="0"/>
              <a:t>3. News paragraphs are written concisely</a:t>
            </a:r>
          </a:p>
          <a:p>
            <a:pPr lvl="2">
              <a:lnSpc>
                <a:spcPct val="90000"/>
              </a:lnSpc>
            </a:pPr>
            <a:r>
              <a:rPr lang="en-US" sz="2000" smtClean="0"/>
              <a:t>They present information quickly</a:t>
            </a:r>
          </a:p>
          <a:p>
            <a:pPr lvl="2">
              <a:lnSpc>
                <a:spcPct val="90000"/>
              </a:lnSpc>
            </a:pPr>
            <a:r>
              <a:rPr lang="en-US" sz="2000" smtClean="0"/>
              <a:t>They can be one or two sentences in length</a:t>
            </a:r>
          </a:p>
          <a:p>
            <a:pPr lvl="2">
              <a:lnSpc>
                <a:spcPct val="90000"/>
              </a:lnSpc>
            </a:pPr>
            <a:r>
              <a:rPr lang="en-US" sz="2000" smtClean="0"/>
              <a:t>FORGET the five sentence per paragraph rule!</a:t>
            </a:r>
          </a:p>
        </p:txBody>
      </p:sp>
      <p:pic>
        <p:nvPicPr>
          <p:cNvPr id="28676" name="Picture 5" descr="threepaper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10100" y="2400300"/>
            <a:ext cx="3771900" cy="2513013"/>
          </a:xfrm>
        </p:spPr>
      </p:pic>
    </p:spTree>
    <p:extLst>
      <p:ext uri="{BB962C8B-B14F-4D97-AF65-F5344CB8AC3E}">
        <p14:creationId xmlns:p14="http://schemas.microsoft.com/office/powerpoint/2010/main" val="36028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News Writing Style</a:t>
            </a:r>
          </a:p>
        </p:txBody>
      </p:sp>
      <p:sp>
        <p:nvSpPr>
          <p:cNvPr id="30723" name="Rectangle 3"/>
          <p:cNvSpPr>
            <a:spLocks noGrp="1" noChangeArrowheads="1"/>
          </p:cNvSpPr>
          <p:nvPr>
            <p:ph type="body" sz="half" idx="2"/>
          </p:nvPr>
        </p:nvSpPr>
        <p:spPr/>
        <p:txBody>
          <a:bodyPr/>
          <a:lstStyle/>
          <a:p>
            <a:r>
              <a:rPr lang="en-US" sz="2800" smtClean="0"/>
              <a:t>Basic Rules</a:t>
            </a:r>
          </a:p>
          <a:p>
            <a:pPr lvl="1"/>
            <a:r>
              <a:rPr lang="en-US" sz="2400" smtClean="0"/>
              <a:t>4. Story should always answer the main questions</a:t>
            </a:r>
          </a:p>
          <a:p>
            <a:pPr lvl="2"/>
            <a:r>
              <a:rPr lang="en-US" sz="2000" smtClean="0"/>
              <a:t>WHO, WHAT, WHEN, WHERE, WHY, HOW</a:t>
            </a:r>
          </a:p>
        </p:txBody>
      </p:sp>
      <p:pic>
        <p:nvPicPr>
          <p:cNvPr id="30724" name="Picture 5" descr="afammanread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55725" y="1828800"/>
            <a:ext cx="2432050" cy="3657600"/>
          </a:xfrm>
        </p:spPr>
      </p:pic>
    </p:spTree>
    <p:extLst>
      <p:ext uri="{BB962C8B-B14F-4D97-AF65-F5344CB8AC3E}">
        <p14:creationId xmlns:p14="http://schemas.microsoft.com/office/powerpoint/2010/main" val="4267508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News Writing Style</a:t>
            </a:r>
          </a:p>
        </p:txBody>
      </p:sp>
      <p:sp>
        <p:nvSpPr>
          <p:cNvPr id="32771" name="Rectangle 4"/>
          <p:cNvSpPr>
            <a:spLocks noGrp="1" noChangeArrowheads="1"/>
          </p:cNvSpPr>
          <p:nvPr>
            <p:ph type="body" sz="half" idx="2"/>
          </p:nvPr>
        </p:nvSpPr>
        <p:spPr/>
        <p:txBody>
          <a:bodyPr/>
          <a:lstStyle/>
          <a:p>
            <a:pPr>
              <a:lnSpc>
                <a:spcPct val="90000"/>
              </a:lnSpc>
            </a:pPr>
            <a:r>
              <a:rPr lang="en-US" sz="2800" smtClean="0"/>
              <a:t>Basic Rules</a:t>
            </a:r>
          </a:p>
          <a:p>
            <a:pPr lvl="1">
              <a:lnSpc>
                <a:spcPct val="90000"/>
              </a:lnSpc>
            </a:pPr>
            <a:r>
              <a:rPr lang="en-US" sz="2400" smtClean="0"/>
              <a:t>5. News should be in ACTIVE not PASSIVE voice</a:t>
            </a:r>
          </a:p>
          <a:p>
            <a:pPr lvl="2">
              <a:lnSpc>
                <a:spcPct val="90000"/>
              </a:lnSpc>
            </a:pPr>
            <a:r>
              <a:rPr lang="en-US" sz="2000" smtClean="0"/>
              <a:t>Passive: Sixteen inches of snow was dumped by the storm</a:t>
            </a:r>
          </a:p>
          <a:p>
            <a:pPr lvl="2">
              <a:lnSpc>
                <a:spcPct val="90000"/>
              </a:lnSpc>
            </a:pPr>
            <a:r>
              <a:rPr lang="en-US" sz="2000" smtClean="0"/>
              <a:t>Active: The storm dumped sixteen inches of snow</a:t>
            </a:r>
          </a:p>
          <a:p>
            <a:pPr lvl="2">
              <a:lnSpc>
                <a:spcPct val="90000"/>
              </a:lnSpc>
            </a:pPr>
            <a:endParaRPr lang="en-US" sz="2000" smtClean="0"/>
          </a:p>
        </p:txBody>
      </p:sp>
      <p:pic>
        <p:nvPicPr>
          <p:cNvPr id="32772" name="Picture 5"/>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833563"/>
            <a:ext cx="3771900" cy="3648075"/>
          </a:xfrm>
        </p:spPr>
      </p:pic>
    </p:spTree>
    <p:extLst>
      <p:ext uri="{BB962C8B-B14F-4D97-AF65-F5344CB8AC3E}">
        <p14:creationId xmlns:p14="http://schemas.microsoft.com/office/powerpoint/2010/main" val="2663876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DA">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00FF"/>
      </a:hlink>
      <a:folHlink>
        <a:srgbClr val="00FF99"/>
      </a:folHlink>
    </a:clrScheme>
    <a:fontScheme name="P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DA 1">
        <a:dk1>
          <a:srgbClr val="000000"/>
        </a:dk1>
        <a:lt1>
          <a:srgbClr val="FFFFFF"/>
        </a:lt1>
        <a:dk2>
          <a:srgbClr val="000000"/>
        </a:dk2>
        <a:lt2>
          <a:srgbClr val="808080"/>
        </a:lt2>
        <a:accent1>
          <a:srgbClr val="B1C99C"/>
        </a:accent1>
        <a:accent2>
          <a:srgbClr val="333399"/>
        </a:accent2>
        <a:accent3>
          <a:srgbClr val="FFFFFF"/>
        </a:accent3>
        <a:accent4>
          <a:srgbClr val="000000"/>
        </a:accent4>
        <a:accent5>
          <a:srgbClr val="D5E1C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DA 2">
        <a:dk1>
          <a:srgbClr val="000000"/>
        </a:dk1>
        <a:lt1>
          <a:srgbClr val="FFFFFF"/>
        </a:lt1>
        <a:dk2>
          <a:srgbClr val="000000"/>
        </a:dk2>
        <a:lt2>
          <a:srgbClr val="808080"/>
        </a:lt2>
        <a:accent1>
          <a:srgbClr val="B1C99C"/>
        </a:accent1>
        <a:accent2>
          <a:srgbClr val="333399"/>
        </a:accent2>
        <a:accent3>
          <a:srgbClr val="FFFFFF"/>
        </a:accent3>
        <a:accent4>
          <a:srgbClr val="000000"/>
        </a:accent4>
        <a:accent5>
          <a:srgbClr val="D5E1CB"/>
        </a:accent5>
        <a:accent6>
          <a:srgbClr val="2D2D8A"/>
        </a:accent6>
        <a:hlink>
          <a:srgbClr val="009999"/>
        </a:hlink>
        <a:folHlink>
          <a:srgbClr val="00FF99"/>
        </a:folHlink>
      </a:clrScheme>
      <a:clrMap bg1="lt1" tx1="dk1" bg2="lt2" tx2="dk2" accent1="accent1" accent2="accent2" accent3="accent3" accent4="accent4" accent5="accent5" accent6="accent6" hlink="hlink" folHlink="folHlink"/>
    </a:extraClrScheme>
    <a:extraClrScheme>
      <a:clrScheme name="PDA 3">
        <a:dk1>
          <a:srgbClr val="000000"/>
        </a:dk1>
        <a:lt1>
          <a:srgbClr val="FFFFFF"/>
        </a:lt1>
        <a:dk2>
          <a:srgbClr val="000000"/>
        </a:dk2>
        <a:lt2>
          <a:srgbClr val="808080"/>
        </a:lt2>
        <a:accent1>
          <a:srgbClr val="98D98D"/>
        </a:accent1>
        <a:accent2>
          <a:srgbClr val="333399"/>
        </a:accent2>
        <a:accent3>
          <a:srgbClr val="FFFFFF"/>
        </a:accent3>
        <a:accent4>
          <a:srgbClr val="000000"/>
        </a:accent4>
        <a:accent5>
          <a:srgbClr val="CAE9C5"/>
        </a:accent5>
        <a:accent6>
          <a:srgbClr val="2D2D8A"/>
        </a:accent6>
        <a:hlink>
          <a:srgbClr val="009999"/>
        </a:hlink>
        <a:folHlink>
          <a:srgbClr val="00FF99"/>
        </a:folHlink>
      </a:clrScheme>
      <a:clrMap bg1="lt1" tx1="dk1" bg2="lt2" tx2="dk2" accent1="accent1" accent2="accent2" accent3="accent3" accent4="accent4" accent5="accent5" accent6="accent6" hlink="hlink" folHlink="folHlink"/>
    </a:extraClrScheme>
    <a:extraClrScheme>
      <a:clrScheme name="PDA 4">
        <a:dk1>
          <a:srgbClr val="000000"/>
        </a:dk1>
        <a:lt1>
          <a:srgbClr val="FFFFFF"/>
        </a:lt1>
        <a:dk2>
          <a:srgbClr val="000000"/>
        </a:dk2>
        <a:lt2>
          <a:srgbClr val="808080"/>
        </a:lt2>
        <a:accent1>
          <a:srgbClr val="DDDDDD"/>
        </a:accent1>
        <a:accent2>
          <a:srgbClr val="5F5F5F"/>
        </a:accent2>
        <a:accent3>
          <a:srgbClr val="FFFFFF"/>
        </a:accent3>
        <a:accent4>
          <a:srgbClr val="000000"/>
        </a:accent4>
        <a:accent5>
          <a:srgbClr val="EBEBEB"/>
        </a:accent5>
        <a:accent6>
          <a:srgbClr val="555555"/>
        </a:accent6>
        <a:hlink>
          <a:srgbClr val="4D4D4D"/>
        </a:hlink>
        <a:folHlink>
          <a:srgbClr val="080808"/>
        </a:folHlink>
      </a:clrScheme>
      <a:clrMap bg1="lt1" tx1="dk1" bg2="lt2" tx2="dk2" accent1="accent1" accent2="accent2" accent3="accent3" accent4="accent4" accent5="accent5" accent6="accent6" hlink="hlink" folHlink="folHlink"/>
    </a:extraClrScheme>
    <a:extraClrScheme>
      <a:clrScheme name="PDA 5">
        <a:dk1>
          <a:srgbClr val="FFFF99"/>
        </a:dk1>
        <a:lt1>
          <a:srgbClr val="FFFFFF"/>
        </a:lt1>
        <a:dk2>
          <a:srgbClr val="FFCC00"/>
        </a:dk2>
        <a:lt2>
          <a:srgbClr val="808080"/>
        </a:lt2>
        <a:accent1>
          <a:srgbClr val="009900"/>
        </a:accent1>
        <a:accent2>
          <a:srgbClr val="5F5F5F"/>
        </a:accent2>
        <a:accent3>
          <a:srgbClr val="FFFFFF"/>
        </a:accent3>
        <a:accent4>
          <a:srgbClr val="DADA82"/>
        </a:accent4>
        <a:accent5>
          <a:srgbClr val="AACAAA"/>
        </a:accent5>
        <a:accent6>
          <a:srgbClr val="555555"/>
        </a:accent6>
        <a:hlink>
          <a:srgbClr val="4D4D4D"/>
        </a:hlink>
        <a:folHlink>
          <a:srgbClr val="66FF33"/>
        </a:folHlink>
      </a:clrScheme>
      <a:clrMap bg1="lt1" tx1="dk1" bg2="lt2" tx2="dk2" accent1="accent1" accent2="accent2" accent3="accent3" accent4="accent4" accent5="accent5" accent6="accent6" hlink="hlink" folHlink="folHlink"/>
    </a:extraClrScheme>
    <a:extraClrScheme>
      <a:clrScheme name="PDA 6">
        <a:dk1>
          <a:srgbClr val="66FFFF"/>
        </a:dk1>
        <a:lt1>
          <a:srgbClr val="FFFFFF"/>
        </a:lt1>
        <a:dk2>
          <a:srgbClr val="66FFFF"/>
        </a:dk2>
        <a:lt2>
          <a:srgbClr val="808080"/>
        </a:lt2>
        <a:accent1>
          <a:srgbClr val="0066CC"/>
        </a:accent1>
        <a:accent2>
          <a:srgbClr val="5F5F5F"/>
        </a:accent2>
        <a:accent3>
          <a:srgbClr val="FFFFFF"/>
        </a:accent3>
        <a:accent4>
          <a:srgbClr val="56DADA"/>
        </a:accent4>
        <a:accent5>
          <a:srgbClr val="AAB8E2"/>
        </a:accent5>
        <a:accent6>
          <a:srgbClr val="555555"/>
        </a:accent6>
        <a:hlink>
          <a:srgbClr val="4D4D4D"/>
        </a:hlink>
        <a:folHlink>
          <a:srgbClr val="00FFFF"/>
        </a:folHlink>
      </a:clrScheme>
      <a:clrMap bg1="lt1" tx1="dk1" bg2="lt2" tx2="dk2" accent1="accent1" accent2="accent2" accent3="accent3" accent4="accent4" accent5="accent5" accent6="accent6" hlink="hlink" folHlink="folHlink"/>
    </a:extraClrScheme>
    <a:extraClrScheme>
      <a:clrScheme name="PDA 7">
        <a:dk1>
          <a:srgbClr val="FF3300"/>
        </a:dk1>
        <a:lt1>
          <a:srgbClr val="FFFFFF"/>
        </a:lt1>
        <a:dk2>
          <a:srgbClr val="FF5050"/>
        </a:dk2>
        <a:lt2>
          <a:srgbClr val="808080"/>
        </a:lt2>
        <a:accent1>
          <a:srgbClr val="800000"/>
        </a:accent1>
        <a:accent2>
          <a:srgbClr val="5F5F5F"/>
        </a:accent2>
        <a:accent3>
          <a:srgbClr val="FFFFFF"/>
        </a:accent3>
        <a:accent4>
          <a:srgbClr val="DA2A00"/>
        </a:accent4>
        <a:accent5>
          <a:srgbClr val="C0AAAA"/>
        </a:accent5>
        <a:accent6>
          <a:srgbClr val="555555"/>
        </a:accent6>
        <a:hlink>
          <a:srgbClr val="4D4D4D"/>
        </a:hlink>
        <a:folHlink>
          <a:srgbClr val="FF9933"/>
        </a:folHlink>
      </a:clrScheme>
      <a:clrMap bg1="lt1" tx1="dk1" bg2="lt2" tx2="dk2" accent1="accent1" accent2="accent2" accent3="accent3" accent4="accent4" accent5="accent5" accent6="accent6" hlink="hlink" folHlink="folHlink"/>
    </a:extraClrScheme>
    <a:extraClrScheme>
      <a:clrScheme name="PDA 8">
        <a:dk1>
          <a:srgbClr val="FFCC00"/>
        </a:dk1>
        <a:lt1>
          <a:srgbClr val="FFFFFF"/>
        </a:lt1>
        <a:dk2>
          <a:srgbClr val="FFCC66"/>
        </a:dk2>
        <a:lt2>
          <a:srgbClr val="808080"/>
        </a:lt2>
        <a:accent1>
          <a:srgbClr val="4D4D4D"/>
        </a:accent1>
        <a:accent2>
          <a:srgbClr val="5F5F5F"/>
        </a:accent2>
        <a:accent3>
          <a:srgbClr val="FFFFFF"/>
        </a:accent3>
        <a:accent4>
          <a:srgbClr val="DAAE00"/>
        </a:accent4>
        <a:accent5>
          <a:srgbClr val="B2B2B2"/>
        </a:accent5>
        <a:accent6>
          <a:srgbClr val="555555"/>
        </a:accent6>
        <a:hlink>
          <a:srgbClr val="4D4D4D"/>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1472</Words>
  <Application>Microsoft Office PowerPoint</Application>
  <PresentationFormat>On-screen Show (4:3)</PresentationFormat>
  <Paragraphs>248</Paragraphs>
  <Slides>41</Slides>
  <Notes>20</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1_Office Theme</vt:lpstr>
      <vt:lpstr>Cactus</vt:lpstr>
      <vt:lpstr>PDA</vt:lpstr>
      <vt:lpstr>2_Office Theme</vt:lpstr>
      <vt:lpstr>PowerPoint Presentation</vt:lpstr>
      <vt:lpstr>News Story Structure</vt:lpstr>
      <vt:lpstr>News Writing Structure</vt:lpstr>
      <vt:lpstr>News Writing Structure</vt:lpstr>
      <vt:lpstr>News Writing Style</vt:lpstr>
      <vt:lpstr>News Writing Style</vt:lpstr>
      <vt:lpstr>News Writing Structure</vt:lpstr>
      <vt:lpstr>News Writing Style</vt:lpstr>
      <vt:lpstr>News Writing Style</vt:lpstr>
      <vt:lpstr>News Writing Style</vt:lpstr>
      <vt:lpstr>News Writing Style</vt:lpstr>
      <vt:lpstr>News Writing Style</vt:lpstr>
      <vt:lpstr>News Writing Style</vt:lpstr>
      <vt:lpstr>News Writing Style</vt:lpstr>
      <vt:lpstr>News Writing Style</vt:lpstr>
      <vt:lpstr>News Writing Style</vt:lpstr>
      <vt:lpstr>News Writing Style</vt:lpstr>
      <vt:lpstr>News Writing Style</vt:lpstr>
      <vt:lpstr>PowerPoint Presentation</vt:lpstr>
      <vt:lpstr>Writing a Newspaper Story</vt:lpstr>
      <vt:lpstr>Parts of a News Story</vt:lpstr>
      <vt:lpstr>Parts of a News Story</vt:lpstr>
      <vt:lpstr>Parts of a News Story</vt:lpstr>
      <vt:lpstr>Parts of a News Story</vt:lpstr>
      <vt:lpstr>Parts of a News Story</vt:lpstr>
      <vt:lpstr>Parts of a News Story</vt:lpstr>
      <vt:lpstr>Editorial</vt:lpstr>
      <vt:lpstr>Editorial</vt:lpstr>
      <vt:lpstr>Letter to the Editor</vt:lpstr>
      <vt:lpstr>Political Cartoon</vt:lpstr>
      <vt:lpstr>Parts of a Newspaper</vt:lpstr>
      <vt:lpstr>PowerPoint Presentation</vt:lpstr>
      <vt:lpstr>News Writing</vt:lpstr>
      <vt:lpstr>News Writing</vt:lpstr>
      <vt:lpstr>News Writing</vt:lpstr>
      <vt:lpstr>News Writing</vt:lpstr>
      <vt:lpstr>Lead Writing</vt:lpstr>
      <vt:lpstr>Lead Writing</vt:lpstr>
      <vt:lpstr>Lead Writing</vt:lpstr>
      <vt:lpstr>Lead Writing</vt:lpstr>
      <vt:lpstr>Lead Writing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2</cp:revision>
  <dcterms:created xsi:type="dcterms:W3CDTF">2013-02-26T05:04:49Z</dcterms:created>
  <dcterms:modified xsi:type="dcterms:W3CDTF">2013-02-26T05:20:12Z</dcterms:modified>
</cp:coreProperties>
</file>